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3" r:id="rId1"/>
  </p:sldMasterIdLst>
  <p:notesMasterIdLst>
    <p:notesMasterId r:id="rId26"/>
  </p:notesMasterIdLst>
  <p:handoutMasterIdLst>
    <p:handoutMasterId r:id="rId27"/>
  </p:handoutMasterIdLst>
  <p:sldIdLst>
    <p:sldId id="257" r:id="rId2"/>
    <p:sldId id="326" r:id="rId3"/>
    <p:sldId id="340" r:id="rId4"/>
    <p:sldId id="338" r:id="rId5"/>
    <p:sldId id="334" r:id="rId6"/>
    <p:sldId id="335" r:id="rId7"/>
    <p:sldId id="336" r:id="rId8"/>
    <p:sldId id="268" r:id="rId9"/>
    <p:sldId id="313" r:id="rId10"/>
    <p:sldId id="270" r:id="rId11"/>
    <p:sldId id="271" r:id="rId12"/>
    <p:sldId id="337" r:id="rId13"/>
    <p:sldId id="308" r:id="rId14"/>
    <p:sldId id="341" r:id="rId15"/>
    <p:sldId id="305" r:id="rId16"/>
    <p:sldId id="277" r:id="rId17"/>
    <p:sldId id="332" r:id="rId18"/>
    <p:sldId id="279" r:id="rId19"/>
    <p:sldId id="333" r:id="rId20"/>
    <p:sldId id="320" r:id="rId21"/>
    <p:sldId id="322" r:id="rId22"/>
    <p:sldId id="315" r:id="rId23"/>
    <p:sldId id="316" r:id="rId24"/>
    <p:sldId id="32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ZABEL MECHE"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03B"/>
    <a:srgbClr val="FF3300"/>
    <a:srgbClr val="D67152"/>
    <a:srgbClr val="FC8A4A"/>
    <a:srgbClr val="B9F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4624" autoAdjust="0"/>
  </p:normalViewPr>
  <p:slideViewPr>
    <p:cSldViewPr>
      <p:cViewPr varScale="1">
        <p:scale>
          <a:sx n="108" d="100"/>
          <a:sy n="108" d="100"/>
        </p:scale>
        <p:origin x="42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DIRECTION\Analyse%20financi&#232;re\Evolution%20commune\Evolution%20commun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30000">
                <a:solidFill>
                  <a:srgbClr val="000000"/>
                </a:solidFill>
                <a:latin typeface="+mn-lt"/>
                <a:ea typeface="Comic Sans MS"/>
                <a:cs typeface="Comic Sans MS"/>
              </a:defRPr>
            </a:pPr>
            <a:r>
              <a:rPr lang="fr-FR" sz="2400">
                <a:latin typeface="+mn-lt"/>
              </a:rPr>
              <a:t>Evolution des Dépenses d'équipement</a:t>
            </a:r>
          </a:p>
        </c:rich>
      </c:tx>
      <c:layout>
        <c:manualLayout>
          <c:xMode val="edge"/>
          <c:yMode val="edge"/>
          <c:x val="0.26170663889685852"/>
          <c:y val="3.6144538536456529E-2"/>
        </c:manualLayout>
      </c:layout>
      <c:overlay val="0"/>
      <c:spPr>
        <a:noFill/>
        <a:ln w="25400">
          <a:noFill/>
        </a:ln>
      </c:spPr>
    </c:title>
    <c:autoTitleDeleted val="0"/>
    <c:view3D>
      <c:rotX val="16"/>
      <c:hPercent val="47"/>
      <c:rotY val="19"/>
      <c:depthPercent val="100"/>
      <c:rAngAx val="1"/>
    </c:view3D>
    <c:floor>
      <c:thickness val="0"/>
      <c:spPr>
        <a:noFill/>
        <a:ln w="12700">
          <a:solidFill>
            <a:srgbClr val="878787"/>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2763180272108843"/>
          <c:y val="0.13357808261388709"/>
          <c:w val="0.84913017451765893"/>
          <c:h val="0.6945476155103254"/>
        </c:manualLayout>
      </c:layout>
      <c:bar3DChart>
        <c:barDir val="col"/>
        <c:grouping val="clustered"/>
        <c:varyColors val="0"/>
        <c:ser>
          <c:idx val="0"/>
          <c:order val="0"/>
          <c:tx>
            <c:strRef>
              <c:f>'Dép d''équipement'!$A$4</c:f>
              <c:strCache>
                <c:ptCount val="1"/>
                <c:pt idx="0">
                  <c:v>Dépenses d'équipement réalisées</c:v>
                </c:pt>
              </c:strCache>
            </c:strRef>
          </c:tx>
          <c:spPr>
            <a:solidFill>
              <a:srgbClr val="0070C0"/>
            </a:solidFill>
            <a:ln w="25400">
              <a:noFill/>
            </a:ln>
          </c:spPr>
          <c:invertIfNegative val="0"/>
          <c:dLbls>
            <c:dLbl>
              <c:idx val="0"/>
              <c:layout>
                <c:manualLayout>
                  <c:x val="1.1644832605531296E-2"/>
                  <c:y val="-9.6618357487922701E-3"/>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D4-4CCC-90B3-017EE54CB1BD}"/>
                </c:ext>
              </c:extLst>
            </c:dLbl>
            <c:dLbl>
              <c:idx val="1"/>
              <c:layout>
                <c:manualLayout>
                  <c:x val="1.0796221322537046E-2"/>
                  <c:y val="-1.0938003818705052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D4-4CCC-90B3-017EE54CB1BD}"/>
                </c:ext>
              </c:extLst>
            </c:dLbl>
            <c:dLbl>
              <c:idx val="2"/>
              <c:layout>
                <c:manualLayout>
                  <c:x val="8.9968511021142599E-3"/>
                  <c:y val="-6.8666259484861016E-3"/>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D4-4CCC-90B3-017EE54CB1BD}"/>
                </c:ext>
              </c:extLst>
            </c:dLbl>
            <c:dLbl>
              <c:idx val="3"/>
              <c:layout>
                <c:manualLayout>
                  <c:x val="-6.5976145920103601E-17"/>
                  <c:y val="-1.6771488469601678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D4-4CCC-90B3-017EE54CB1BD}"/>
                </c:ext>
              </c:extLst>
            </c:dLbl>
            <c:dLbl>
              <c:idx val="4"/>
              <c:layout>
                <c:manualLayout>
                  <c:x val="-6.2977957714799816E-3"/>
                  <c:y val="-2.0052053241772453E-3"/>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D4-4CCC-90B3-017EE54CB1BD}"/>
                </c:ext>
              </c:extLst>
            </c:dLbl>
            <c:dLbl>
              <c:idx val="5"/>
              <c:layout>
                <c:manualLayout>
                  <c:x val="-6.5976145920103601E-17"/>
                  <c:y val="-1.6771488469601678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D4-4CCC-90B3-017EE54CB1BD}"/>
                </c:ext>
              </c:extLst>
            </c:dLbl>
            <c:dLbl>
              <c:idx val="6"/>
              <c:layout>
                <c:manualLayout>
                  <c:x val="-1.4394961763382948E-2"/>
                  <c:y val="0"/>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D4-4CCC-90B3-017EE54CB1BD}"/>
                </c:ext>
              </c:extLst>
            </c:dLbl>
            <c:dLbl>
              <c:idx val="7"/>
              <c:layout>
                <c:manualLayout>
                  <c:x val="-2.7404266774346832E-3"/>
                  <c:y val="-1.3976240391334731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D4-4CCC-90B3-017EE54CB1BD}"/>
                </c:ext>
              </c:extLst>
            </c:dLbl>
            <c:dLbl>
              <c:idx val="8"/>
              <c:layout>
                <c:manualLayout>
                  <c:x val="-1.599994332692219E-2"/>
                  <c:y val="-1.051255385529639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D4-4CCC-90B3-017EE54CB1BD}"/>
                </c:ext>
              </c:extLst>
            </c:dLbl>
            <c:dLbl>
              <c:idx val="9"/>
              <c:layout>
                <c:manualLayout>
                  <c:x val="-2.8789923526765633E-2"/>
                  <c:y val="1.1196619290513214E-2"/>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D4-4CCC-90B3-017EE54CB1BD}"/>
                </c:ext>
              </c:extLst>
            </c:dLbl>
            <c:dLbl>
              <c:idx val="10"/>
              <c:layout>
                <c:manualLayout>
                  <c:x val="-1.4394961763382948E-2"/>
                  <c:y val="0"/>
                </c:manualLayout>
              </c:layout>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D4-4CCC-90B3-017EE54CB1BD}"/>
                </c:ext>
              </c:extLst>
            </c:dLbl>
            <c:spPr>
              <a:noFill/>
              <a:ln w="25400">
                <a:noFill/>
              </a:ln>
            </c:spPr>
            <c:txPr>
              <a:bodyPr wrap="square" lIns="38100" tIns="19050" rIns="38100" bIns="19050" anchor="ctr">
                <a:spAutoFit/>
              </a:bodyPr>
              <a:lstStyle/>
              <a:p>
                <a:pPr>
                  <a:defRPr sz="1400" b="1" i="0" u="none" strike="noStrike" baseline="3000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'Dép d''équipement'!$P$3:$V$3</c:f>
              <c:numCache>
                <c:formatCode>General</c:formatCode>
                <c:ptCount val="7"/>
                <c:pt idx="0">
                  <c:v>2015</c:v>
                </c:pt>
                <c:pt idx="1">
                  <c:v>2016</c:v>
                </c:pt>
                <c:pt idx="2">
                  <c:v>2017</c:v>
                </c:pt>
                <c:pt idx="3">
                  <c:v>2018</c:v>
                </c:pt>
                <c:pt idx="4">
                  <c:v>2019</c:v>
                </c:pt>
                <c:pt idx="5">
                  <c:v>2020</c:v>
                </c:pt>
                <c:pt idx="6">
                  <c:v>2021</c:v>
                </c:pt>
              </c:numCache>
            </c:numRef>
          </c:cat>
          <c:val>
            <c:numRef>
              <c:f>'Dép d''équipement'!$P$4:$V$4</c:f>
              <c:numCache>
                <c:formatCode>General</c:formatCode>
                <c:ptCount val="7"/>
                <c:pt idx="0">
                  <c:v>1181</c:v>
                </c:pt>
                <c:pt idx="1">
                  <c:v>1087</c:v>
                </c:pt>
                <c:pt idx="2">
                  <c:v>424</c:v>
                </c:pt>
                <c:pt idx="3">
                  <c:v>758</c:v>
                </c:pt>
                <c:pt idx="4">
                  <c:v>1154</c:v>
                </c:pt>
                <c:pt idx="5">
                  <c:v>304</c:v>
                </c:pt>
              </c:numCache>
            </c:numRef>
          </c:val>
          <c:extLst>
            <c:ext xmlns:c16="http://schemas.microsoft.com/office/drawing/2014/chart" uri="{C3380CC4-5D6E-409C-BE32-E72D297353CC}">
              <c16:uniqueId val="{0000000B-A9D4-4CCC-90B3-017EE54CB1BD}"/>
            </c:ext>
          </c:extLst>
        </c:ser>
        <c:ser>
          <c:idx val="1"/>
          <c:order val="1"/>
          <c:tx>
            <c:strRef>
              <c:f>'Dép d''équipement'!$A$5</c:f>
              <c:strCache>
                <c:ptCount val="1"/>
                <c:pt idx="0">
                  <c:v>Dépenses prévisionnelles</c:v>
                </c:pt>
              </c:strCache>
            </c:strRef>
          </c:tx>
          <c:spPr>
            <a:solidFill>
              <a:schemeClr val="accent2">
                <a:lumMod val="40000"/>
                <a:lumOff val="60000"/>
              </a:schemeClr>
            </a:solidFill>
          </c:spPr>
          <c:invertIfNegative val="0"/>
          <c:dLbls>
            <c:dLbl>
              <c:idx val="3"/>
              <c:layout>
                <c:manualLayout>
                  <c:x val="1.7993702204228521E-3"/>
                  <c:y val="-2.5157232704402517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D4-4CCC-90B3-017EE54CB1BD}"/>
                </c:ext>
              </c:extLst>
            </c:dLbl>
            <c:dLbl>
              <c:idx val="4"/>
              <c:layout>
                <c:manualLayout>
                  <c:x val="0"/>
                  <c:y val="-2.5157232704402517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D4-4CCC-90B3-017EE54CB1BD}"/>
                </c:ext>
              </c:extLst>
            </c:dLbl>
            <c:dLbl>
              <c:idx val="5"/>
              <c:layout>
                <c:manualLayout>
                  <c:x val="0"/>
                  <c:y val="-2.5157232704402517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D4-4CCC-90B3-017EE54CB1BD}"/>
                </c:ext>
              </c:extLst>
            </c:dLbl>
            <c:dLbl>
              <c:idx val="6"/>
              <c:layout>
                <c:manualLayout>
                  <c:x val="5.3981106612685558E-3"/>
                  <c:y val="-2.5157232704402517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D4-4CCC-90B3-017EE54CB1BD}"/>
                </c:ext>
              </c:extLst>
            </c:dLbl>
            <c:dLbl>
              <c:idx val="7"/>
              <c:layout>
                <c:manualLayout>
                  <c:x val="7.1974808816912764E-3"/>
                  <c:y val="-2.5157232704402618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D4-4CCC-90B3-017EE54CB1BD}"/>
                </c:ext>
              </c:extLst>
            </c:dLbl>
            <c:dLbl>
              <c:idx val="8"/>
              <c:layout>
                <c:manualLayout>
                  <c:x val="5.3333333333333332E-3"/>
                  <c:y val="-2.9629629629629631E-2"/>
                </c:manualLayout>
              </c:layout>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D4-4CCC-90B3-017EE54CB1BD}"/>
                </c:ext>
              </c:extLst>
            </c:dLbl>
            <c:dLbl>
              <c:idx val="9"/>
              <c:layout>
                <c:manualLayout>
                  <c:x val="-1.319522918402072E-16"/>
                  <c:y val="-5.7892669076742766E-2"/>
                </c:manualLayout>
              </c:layout>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D4-4CCC-90B3-017EE54CB1BD}"/>
                </c:ext>
              </c:extLst>
            </c:dLbl>
            <c:dLbl>
              <c:idx val="10"/>
              <c:layout>
                <c:manualLayout>
                  <c:x val="0"/>
                  <c:y val="-2.7952480782669462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D4-4CCC-90B3-017EE54CB1BD}"/>
                </c:ext>
              </c:extLst>
            </c:dLbl>
            <c:dLbl>
              <c:idx val="11"/>
              <c:layout>
                <c:manualLayout>
                  <c:x val="3.5987404408455719E-3"/>
                  <c:y val="-2.2361984626135568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D4-4CCC-90B3-017EE54CB1BD}"/>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'Dép d''équipement'!$P$3:$V$3</c:f>
              <c:numCache>
                <c:formatCode>General</c:formatCode>
                <c:ptCount val="7"/>
                <c:pt idx="0">
                  <c:v>2015</c:v>
                </c:pt>
                <c:pt idx="1">
                  <c:v>2016</c:v>
                </c:pt>
                <c:pt idx="2">
                  <c:v>2017</c:v>
                </c:pt>
                <c:pt idx="3">
                  <c:v>2018</c:v>
                </c:pt>
                <c:pt idx="4">
                  <c:v>2019</c:v>
                </c:pt>
                <c:pt idx="5">
                  <c:v>2020</c:v>
                </c:pt>
                <c:pt idx="6">
                  <c:v>2021</c:v>
                </c:pt>
              </c:numCache>
            </c:numRef>
          </c:cat>
          <c:val>
            <c:numRef>
              <c:f>'Dép d''équipement'!$P$5:$V$5</c:f>
              <c:numCache>
                <c:formatCode>General</c:formatCode>
                <c:ptCount val="7"/>
                <c:pt idx="3">
                  <c:v>1444</c:v>
                </c:pt>
                <c:pt idx="4">
                  <c:v>1434</c:v>
                </c:pt>
                <c:pt idx="5">
                  <c:v>601</c:v>
                </c:pt>
                <c:pt idx="6">
                  <c:v>820</c:v>
                </c:pt>
              </c:numCache>
            </c:numRef>
          </c:val>
          <c:extLst>
            <c:ext xmlns:c16="http://schemas.microsoft.com/office/drawing/2014/chart" uri="{C3380CC4-5D6E-409C-BE32-E72D297353CC}">
              <c16:uniqueId val="{00000015-A9D4-4CCC-90B3-017EE54CB1BD}"/>
            </c:ext>
          </c:extLst>
        </c:ser>
        <c:dLbls>
          <c:showLegendKey val="0"/>
          <c:showVal val="0"/>
          <c:showCatName val="0"/>
          <c:showSerName val="0"/>
          <c:showPercent val="0"/>
          <c:showBubbleSize val="0"/>
        </c:dLbls>
        <c:gapWidth val="150"/>
        <c:shape val="box"/>
        <c:axId val="367524056"/>
        <c:axId val="1"/>
        <c:axId val="0"/>
      </c:bar3DChart>
      <c:catAx>
        <c:axId val="367524056"/>
        <c:scaling>
          <c:orientation val="minMax"/>
        </c:scaling>
        <c:delete val="0"/>
        <c:axPos val="b"/>
        <c:numFmt formatCode="General" sourceLinked="1"/>
        <c:majorTickMark val="out"/>
        <c:minorTickMark val="none"/>
        <c:tickLblPos val="low"/>
        <c:spPr>
          <a:ln w="12700">
            <a:solidFill>
              <a:srgbClr val="878787"/>
            </a:solidFill>
            <a:prstDash val="solid"/>
          </a:ln>
        </c:spPr>
        <c:txPr>
          <a:bodyPr rot="-2700000" vert="horz"/>
          <a:lstStyle/>
          <a:p>
            <a:pPr>
              <a:defRPr sz="1600" b="0" i="0" u="none" strike="noStrike" baseline="30000">
                <a:solidFill>
                  <a:srgbClr val="000000"/>
                </a:solidFill>
                <a:latin typeface="Calibri"/>
                <a:ea typeface="Calibri"/>
                <a:cs typeface="Calibri"/>
              </a:defRPr>
            </a:pPr>
            <a:endParaRPr lang="fr-FR"/>
          </a:p>
        </c:txPr>
        <c:crossAx val="1"/>
        <c:crosses val="autoZero"/>
        <c:auto val="1"/>
        <c:lblAlgn val="ctr"/>
        <c:lblOffset val="100"/>
        <c:tickLblSkip val="1"/>
        <c:tickMarkSkip val="1"/>
        <c:noMultiLvlLbl val="0"/>
      </c:catAx>
      <c:valAx>
        <c:axId val="1"/>
        <c:scaling>
          <c:orientation val="minMax"/>
        </c:scaling>
        <c:delete val="0"/>
        <c:axPos val="l"/>
        <c:majorGridlines>
          <c:spPr>
            <a:ln w="12700">
              <a:solidFill>
                <a:srgbClr val="878787"/>
              </a:solidFill>
              <a:prstDash val="solid"/>
            </a:ln>
          </c:spPr>
        </c:majorGridlines>
        <c:title>
          <c:tx>
            <c:rich>
              <a:bodyPr rot="5400000" vert="horz"/>
              <a:lstStyle/>
              <a:p>
                <a:pPr algn="ctr">
                  <a:defRPr sz="1600" b="1" i="0" u="none" strike="noStrike" baseline="30000">
                    <a:solidFill>
                      <a:srgbClr val="000000"/>
                    </a:solidFill>
                    <a:latin typeface="Calibri"/>
                    <a:ea typeface="Calibri"/>
                    <a:cs typeface="Calibri"/>
                  </a:defRPr>
                </a:pPr>
                <a:r>
                  <a:rPr lang="fr-FR"/>
                  <a:t>En milliers d'€</a:t>
                </a:r>
              </a:p>
            </c:rich>
          </c:tx>
          <c:layout>
            <c:manualLayout>
              <c:xMode val="edge"/>
              <c:yMode val="edge"/>
              <c:x val="1.4778921865536037E-3"/>
              <c:y val="0.70840676361995636"/>
            </c:manualLayout>
          </c:layout>
          <c:overlay val="0"/>
          <c:spPr>
            <a:noFill/>
            <a:ln w="25400">
              <a:noFill/>
            </a:ln>
          </c:spPr>
        </c:title>
        <c:numFmt formatCode="General" sourceLinked="1"/>
        <c:majorTickMark val="out"/>
        <c:minorTickMark val="none"/>
        <c:tickLblPos val="nextTo"/>
        <c:spPr>
          <a:ln w="12700">
            <a:solidFill>
              <a:srgbClr val="878787"/>
            </a:solidFill>
            <a:prstDash val="solid"/>
          </a:ln>
        </c:spPr>
        <c:txPr>
          <a:bodyPr rot="0" vert="horz"/>
          <a:lstStyle/>
          <a:p>
            <a:pPr>
              <a:defRPr sz="1400" b="1" i="0" u="none" strike="noStrike" baseline="30000">
                <a:solidFill>
                  <a:srgbClr val="000000"/>
                </a:solidFill>
                <a:latin typeface="Calibri"/>
                <a:ea typeface="Calibri"/>
                <a:cs typeface="Calibri"/>
              </a:defRPr>
            </a:pPr>
            <a:endParaRPr lang="fr-FR"/>
          </a:p>
        </c:txPr>
        <c:crossAx val="367524056"/>
        <c:crosses val="autoZero"/>
        <c:crossBetween val="between"/>
      </c:valAx>
      <c:spPr>
        <a:noFill/>
        <a:ln w="25400">
          <a:noFill/>
        </a:ln>
      </c:spPr>
    </c:plotArea>
    <c:legend>
      <c:legendPos val="b"/>
      <c:overlay val="0"/>
      <c:txPr>
        <a:bodyPr/>
        <a:lstStyle/>
        <a:p>
          <a:pPr>
            <a:defRPr sz="885" b="1" i="0" u="none" strike="noStrike" baseline="0">
              <a:solidFill>
                <a:srgbClr val="000000"/>
              </a:solidFill>
              <a:latin typeface="Andalus"/>
              <a:ea typeface="Andalus"/>
              <a:cs typeface="Andalus"/>
            </a:defRPr>
          </a:pPr>
          <a:endParaRPr lang="fr-FR"/>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30000">
                <a:solidFill>
                  <a:srgbClr val="000000"/>
                </a:solidFill>
                <a:latin typeface="Comic Sans MS"/>
                <a:ea typeface="Comic Sans MS"/>
                <a:cs typeface="Comic Sans MS"/>
              </a:defRPr>
            </a:pPr>
            <a:r>
              <a:rPr lang="fr-FR"/>
              <a:t>Endettement </a:t>
            </a:r>
          </a:p>
        </c:rich>
      </c:tx>
      <c:layout>
        <c:manualLayout>
          <c:xMode val="edge"/>
          <c:yMode val="edge"/>
          <c:x val="0.43603697050733181"/>
          <c:y val="3.6953980752406003E-2"/>
        </c:manualLayout>
      </c:layout>
      <c:overlay val="0"/>
      <c:spPr>
        <a:noFill/>
        <a:ln w="25400">
          <a:noFill/>
        </a:ln>
      </c:spPr>
    </c:title>
    <c:autoTitleDeleted val="0"/>
    <c:view3D>
      <c:rotX val="16"/>
      <c:hPercent val="54"/>
      <c:rotY val="19"/>
      <c:depthPercent val="100"/>
      <c:rAngAx val="1"/>
    </c:view3D>
    <c:floor>
      <c:thickness val="0"/>
      <c:spPr>
        <a:noFill/>
        <a:ln w="12700">
          <a:solidFill>
            <a:srgbClr val="878787"/>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431682090364727"/>
          <c:y val="0.26539753639417696"/>
          <c:w val="0.55688622754491013"/>
          <c:h val="0.59126539753639429"/>
        </c:manualLayout>
      </c:layout>
      <c:bar3DChart>
        <c:barDir val="col"/>
        <c:grouping val="clustered"/>
        <c:varyColors val="0"/>
        <c:ser>
          <c:idx val="0"/>
          <c:order val="0"/>
          <c:tx>
            <c:strRef>
              <c:f>'Endettement-CAF'!$A$5</c:f>
              <c:strCache>
                <c:ptCount val="1"/>
                <c:pt idx="0">
                  <c:v>Encours de la dette au 31 Décembre </c:v>
                </c:pt>
              </c:strCache>
            </c:strRef>
          </c:tx>
          <c:spPr>
            <a:solidFill>
              <a:srgbClr val="4F81BD"/>
            </a:solidFill>
            <a:ln w="25400">
              <a:noFill/>
            </a:ln>
          </c:spPr>
          <c:invertIfNegative val="0"/>
          <c:cat>
            <c:numRef>
              <c:f>'Endettement-CAF'!$D$4:$M$4</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'Endettement-CAF'!$D$5:$M$5</c:f>
              <c:numCache>
                <c:formatCode>General</c:formatCode>
                <c:ptCount val="10"/>
                <c:pt idx="0">
                  <c:v>1882</c:v>
                </c:pt>
                <c:pt idx="1">
                  <c:v>1847</c:v>
                </c:pt>
                <c:pt idx="2">
                  <c:v>1600</c:v>
                </c:pt>
                <c:pt idx="3">
                  <c:v>2298</c:v>
                </c:pt>
                <c:pt idx="4">
                  <c:v>2298</c:v>
                </c:pt>
                <c:pt idx="5">
                  <c:v>2583</c:v>
                </c:pt>
                <c:pt idx="6">
                  <c:v>2707</c:v>
                </c:pt>
                <c:pt idx="7">
                  <c:v>2974</c:v>
                </c:pt>
                <c:pt idx="8">
                  <c:v>2725</c:v>
                </c:pt>
                <c:pt idx="9">
                  <c:v>2513</c:v>
                </c:pt>
              </c:numCache>
            </c:numRef>
          </c:val>
          <c:extLst>
            <c:ext xmlns:c16="http://schemas.microsoft.com/office/drawing/2014/chart" uri="{C3380CC4-5D6E-409C-BE32-E72D297353CC}">
              <c16:uniqueId val="{00000000-59E5-4F27-9B83-D8DA02795C0F}"/>
            </c:ext>
          </c:extLst>
        </c:ser>
        <c:ser>
          <c:idx val="1"/>
          <c:order val="1"/>
          <c:tx>
            <c:strRef>
              <c:f>'Endettement-CAF'!$A$6</c:f>
              <c:strCache>
                <c:ptCount val="1"/>
                <c:pt idx="0">
                  <c:v>Capacité d'auto financement nette</c:v>
                </c:pt>
              </c:strCache>
            </c:strRef>
          </c:tx>
          <c:spPr>
            <a:solidFill>
              <a:srgbClr val="C0504D"/>
            </a:solidFill>
            <a:ln w="25400">
              <a:noFill/>
            </a:ln>
          </c:spPr>
          <c:invertIfNegative val="0"/>
          <c:cat>
            <c:numRef>
              <c:f>'Endettement-CAF'!$D$4:$M$4</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'Endettement-CAF'!$D$6:$M$6</c:f>
              <c:numCache>
                <c:formatCode>General</c:formatCode>
                <c:ptCount val="10"/>
                <c:pt idx="0">
                  <c:v>978</c:v>
                </c:pt>
                <c:pt idx="1">
                  <c:v>1288</c:v>
                </c:pt>
                <c:pt idx="2">
                  <c:v>1495</c:v>
                </c:pt>
                <c:pt idx="3">
                  <c:v>1395</c:v>
                </c:pt>
                <c:pt idx="4">
                  <c:v>1276</c:v>
                </c:pt>
                <c:pt idx="5">
                  <c:v>1004</c:v>
                </c:pt>
                <c:pt idx="6">
                  <c:v>975</c:v>
                </c:pt>
                <c:pt idx="7">
                  <c:v>895</c:v>
                </c:pt>
                <c:pt idx="8">
                  <c:v>1039</c:v>
                </c:pt>
                <c:pt idx="9">
                  <c:v>882</c:v>
                </c:pt>
              </c:numCache>
            </c:numRef>
          </c:val>
          <c:extLst>
            <c:ext xmlns:c16="http://schemas.microsoft.com/office/drawing/2014/chart" uri="{C3380CC4-5D6E-409C-BE32-E72D297353CC}">
              <c16:uniqueId val="{00000001-59E5-4F27-9B83-D8DA02795C0F}"/>
            </c:ext>
          </c:extLst>
        </c:ser>
        <c:dLbls>
          <c:showLegendKey val="0"/>
          <c:showVal val="0"/>
          <c:showCatName val="0"/>
          <c:showSerName val="0"/>
          <c:showPercent val="0"/>
          <c:showBubbleSize val="0"/>
        </c:dLbls>
        <c:gapWidth val="150"/>
        <c:shape val="box"/>
        <c:axId val="543140848"/>
        <c:axId val="543136536"/>
        <c:axId val="0"/>
      </c:bar3DChart>
      <c:catAx>
        <c:axId val="543140848"/>
        <c:scaling>
          <c:orientation val="minMax"/>
        </c:scaling>
        <c:delete val="0"/>
        <c:axPos val="b"/>
        <c:numFmt formatCode="General" sourceLinked="1"/>
        <c:majorTickMark val="out"/>
        <c:minorTickMark val="none"/>
        <c:tickLblPos val="low"/>
        <c:spPr>
          <a:ln w="12700">
            <a:solidFill>
              <a:srgbClr val="878787"/>
            </a:solidFill>
            <a:prstDash val="solid"/>
          </a:ln>
        </c:spPr>
        <c:txPr>
          <a:bodyPr rot="0" vert="horz"/>
          <a:lstStyle/>
          <a:p>
            <a:pPr>
              <a:defRPr sz="1000" b="0" i="0" u="none" strike="noStrike" baseline="30000">
                <a:solidFill>
                  <a:srgbClr val="000000"/>
                </a:solidFill>
                <a:latin typeface="Calibri"/>
                <a:ea typeface="Calibri"/>
                <a:cs typeface="Calibri"/>
              </a:defRPr>
            </a:pPr>
            <a:endParaRPr lang="fr-FR"/>
          </a:p>
        </c:txPr>
        <c:crossAx val="543136536"/>
        <c:crosses val="autoZero"/>
        <c:auto val="1"/>
        <c:lblAlgn val="ctr"/>
        <c:lblOffset val="100"/>
        <c:tickLblSkip val="1"/>
        <c:tickMarkSkip val="1"/>
        <c:noMultiLvlLbl val="0"/>
      </c:catAx>
      <c:valAx>
        <c:axId val="543136536"/>
        <c:scaling>
          <c:orientation val="minMax"/>
        </c:scaling>
        <c:delete val="0"/>
        <c:axPos val="l"/>
        <c:majorGridlines>
          <c:spPr>
            <a:ln w="12700">
              <a:solidFill>
                <a:srgbClr val="878787"/>
              </a:solidFill>
              <a:prstDash val="solid"/>
            </a:ln>
          </c:spPr>
        </c:majorGridlines>
        <c:title>
          <c:tx>
            <c:rich>
              <a:bodyPr rot="5400000" vert="horz"/>
              <a:lstStyle/>
              <a:p>
                <a:pPr algn="ctr">
                  <a:defRPr sz="1000" b="1" i="0" u="none" strike="noStrike" baseline="30000">
                    <a:solidFill>
                      <a:srgbClr val="000000"/>
                    </a:solidFill>
                    <a:latin typeface="Calibri"/>
                    <a:ea typeface="Calibri"/>
                    <a:cs typeface="Calibri"/>
                  </a:defRPr>
                </a:pPr>
                <a:r>
                  <a:rPr lang="fr-FR"/>
                  <a:t>En milliers d'€</a:t>
                </a:r>
              </a:p>
            </c:rich>
          </c:tx>
          <c:layout>
            <c:manualLayout>
              <c:xMode val="edge"/>
              <c:yMode val="edge"/>
              <c:x val="4.2460618666234483E-2"/>
              <c:y val="0.47704356955381338"/>
            </c:manualLayout>
          </c:layout>
          <c:overlay val="0"/>
          <c:spPr>
            <a:noFill/>
            <a:ln w="25400">
              <a:noFill/>
            </a:ln>
          </c:spPr>
        </c:title>
        <c:numFmt formatCode="General" sourceLinked="1"/>
        <c:majorTickMark val="out"/>
        <c:minorTickMark val="none"/>
        <c:tickLblPos val="nextTo"/>
        <c:spPr>
          <a:ln w="12700">
            <a:solidFill>
              <a:srgbClr val="878787"/>
            </a:solidFill>
            <a:prstDash val="solid"/>
          </a:ln>
        </c:spPr>
        <c:txPr>
          <a:bodyPr rot="0" vert="horz"/>
          <a:lstStyle/>
          <a:p>
            <a:pPr>
              <a:defRPr sz="1000" b="0" i="0" u="none" strike="noStrike" baseline="30000">
                <a:solidFill>
                  <a:srgbClr val="000000"/>
                </a:solidFill>
                <a:latin typeface="Calibri"/>
                <a:ea typeface="Calibri"/>
                <a:cs typeface="Calibri"/>
              </a:defRPr>
            </a:pPr>
            <a:endParaRPr lang="fr-FR"/>
          </a:p>
        </c:txPr>
        <c:crossAx val="543140848"/>
        <c:crosses val="autoZero"/>
        <c:crossBetween val="between"/>
      </c:valAx>
      <c:spPr>
        <a:noFill/>
        <a:ln w="25400">
          <a:noFill/>
        </a:ln>
      </c:spPr>
    </c:plotArea>
    <c:legend>
      <c:legendPos val="r"/>
      <c:layout>
        <c:manualLayout>
          <c:xMode val="edge"/>
          <c:yMode val="edge"/>
          <c:x val="0.6891671731428084"/>
          <c:y val="0.47704356955381338"/>
          <c:w val="0.29885675954313595"/>
          <c:h val="0.24524059492563441"/>
        </c:manualLayout>
      </c:layout>
      <c:overlay val="0"/>
      <c:spPr>
        <a:noFill/>
        <a:ln w="25400">
          <a:noFill/>
        </a:ln>
      </c:spPr>
      <c:txPr>
        <a:bodyPr/>
        <a:lstStyle/>
        <a:p>
          <a:pPr>
            <a:defRPr sz="920" b="0" i="0" u="none" strike="noStrike" baseline="30000">
              <a:solidFill>
                <a:srgbClr val="000000"/>
              </a:solidFill>
              <a:latin typeface="Calibri"/>
              <a:ea typeface="Calibri"/>
              <a:cs typeface="Calibri"/>
            </a:defRPr>
          </a:pPr>
          <a:endParaRPr lang="fr-FR"/>
        </a:p>
      </c:txPr>
    </c:legend>
    <c:plotVisOnly val="0"/>
    <c:dispBlanksAs val="gap"/>
    <c:showDLblsOverMax val="0"/>
  </c:chart>
  <c:spPr>
    <a:solidFill>
      <a:srgbClr val="FFFFFF"/>
    </a:solidFill>
    <a:ln w="12700">
      <a:solidFill>
        <a:srgbClr val="878787"/>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30000">
                <a:solidFill>
                  <a:srgbClr val="000000"/>
                </a:solidFill>
                <a:latin typeface="+mn-lt"/>
                <a:ea typeface="Comic Sans MS"/>
                <a:cs typeface="Comic Sans MS"/>
              </a:defRPr>
            </a:pPr>
            <a:r>
              <a:rPr lang="fr-FR" sz="2400">
                <a:latin typeface="+mn-lt"/>
              </a:rPr>
              <a:t>Endettement </a:t>
            </a:r>
          </a:p>
        </c:rich>
      </c:tx>
      <c:layout>
        <c:manualLayout>
          <c:xMode val="edge"/>
          <c:yMode val="edge"/>
          <c:x val="0.5537959553616949"/>
          <c:y val="2.806509186351706E-2"/>
        </c:manualLayout>
      </c:layout>
      <c:overlay val="0"/>
      <c:spPr>
        <a:noFill/>
        <a:ln w="25400">
          <a:noFill/>
        </a:ln>
      </c:spPr>
    </c:title>
    <c:autoTitleDeleted val="0"/>
    <c:view3D>
      <c:rotX val="16"/>
      <c:hPercent val="54"/>
      <c:rotY val="19"/>
      <c:depthPercent val="100"/>
      <c:rAngAx val="1"/>
    </c:view3D>
    <c:floor>
      <c:thickness val="0"/>
      <c:spPr>
        <a:noFill/>
        <a:ln w="12700">
          <a:solidFill>
            <a:srgbClr val="878787"/>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315427238261884"/>
          <c:y val="0.14870446194225723"/>
          <c:w val="0.53755344684478545"/>
          <c:h val="0.65986142407440229"/>
        </c:manualLayout>
      </c:layout>
      <c:bar3DChart>
        <c:barDir val="col"/>
        <c:grouping val="clustered"/>
        <c:varyColors val="0"/>
        <c:ser>
          <c:idx val="0"/>
          <c:order val="0"/>
          <c:tx>
            <c:strRef>
              <c:f>'Endettement-CAF'!$A$5</c:f>
              <c:strCache>
                <c:ptCount val="1"/>
                <c:pt idx="0">
                  <c:v>Encours de la dette au 31 Décembre </c:v>
                </c:pt>
              </c:strCache>
            </c:strRef>
          </c:tx>
          <c:spPr>
            <a:solidFill>
              <a:srgbClr val="1F497D"/>
            </a:solidFill>
            <a:ln w="25400">
              <a:noFill/>
            </a:ln>
          </c:spPr>
          <c:invertIfNegative val="0"/>
          <c:cat>
            <c:numRef>
              <c:f>'Endettement-CAF'!$Q$4:$Z$4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'Endettement-CAF'!$Q$5:$Z$5</c:f>
              <c:numCache>
                <c:formatCode>General</c:formatCode>
                <c:ptCount val="10"/>
                <c:pt idx="0">
                  <c:v>4689</c:v>
                </c:pt>
                <c:pt idx="1">
                  <c:v>4789</c:v>
                </c:pt>
                <c:pt idx="2">
                  <c:v>4425</c:v>
                </c:pt>
                <c:pt idx="3">
                  <c:v>3873</c:v>
                </c:pt>
                <c:pt idx="4">
                  <c:v>4034</c:v>
                </c:pt>
                <c:pt idx="5">
                  <c:v>3535</c:v>
                </c:pt>
                <c:pt idx="6">
                  <c:v>3107</c:v>
                </c:pt>
                <c:pt idx="7">
                  <c:v>2701</c:v>
                </c:pt>
                <c:pt idx="8">
                  <c:v>2340</c:v>
                </c:pt>
                <c:pt idx="9">
                  <c:v>2003</c:v>
                </c:pt>
              </c:numCache>
            </c:numRef>
          </c:val>
          <c:extLst>
            <c:ext xmlns:c16="http://schemas.microsoft.com/office/drawing/2014/chart" uri="{C3380CC4-5D6E-409C-BE32-E72D297353CC}">
              <c16:uniqueId val="{00000000-86C9-4EC7-8036-980448B03C3C}"/>
            </c:ext>
          </c:extLst>
        </c:ser>
        <c:ser>
          <c:idx val="1"/>
          <c:order val="1"/>
          <c:tx>
            <c:strRef>
              <c:f>'Endettement-CAF'!$A$6</c:f>
              <c:strCache>
                <c:ptCount val="1"/>
                <c:pt idx="0">
                  <c:v>Capacité d'auto financement brute</c:v>
                </c:pt>
              </c:strCache>
            </c:strRef>
          </c:tx>
          <c:spPr>
            <a:solidFill>
              <a:schemeClr val="accent3">
                <a:lumMod val="60000"/>
                <a:lumOff val="40000"/>
              </a:schemeClr>
            </a:solidFill>
            <a:ln w="25400">
              <a:noFill/>
            </a:ln>
          </c:spPr>
          <c:invertIfNegative val="0"/>
          <c:cat>
            <c:numRef>
              <c:f>'Endettement-CAF'!$Q$4:$Z$4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'Endettement-CAF'!$Q$6:$Z$6</c:f>
              <c:numCache>
                <c:formatCode>General</c:formatCode>
                <c:ptCount val="10"/>
                <c:pt idx="0">
                  <c:v>744</c:v>
                </c:pt>
                <c:pt idx="1">
                  <c:v>649</c:v>
                </c:pt>
                <c:pt idx="2">
                  <c:v>750</c:v>
                </c:pt>
                <c:pt idx="3">
                  <c:v>559</c:v>
                </c:pt>
                <c:pt idx="4">
                  <c:v>568</c:v>
                </c:pt>
                <c:pt idx="5">
                  <c:v>675</c:v>
                </c:pt>
                <c:pt idx="6">
                  <c:v>587</c:v>
                </c:pt>
              </c:numCache>
            </c:numRef>
          </c:val>
          <c:extLst>
            <c:ext xmlns:c16="http://schemas.microsoft.com/office/drawing/2014/chart" uri="{C3380CC4-5D6E-409C-BE32-E72D297353CC}">
              <c16:uniqueId val="{00000001-86C9-4EC7-8036-980448B03C3C}"/>
            </c:ext>
          </c:extLst>
        </c:ser>
        <c:dLbls>
          <c:showLegendKey val="0"/>
          <c:showVal val="0"/>
          <c:showCatName val="0"/>
          <c:showSerName val="0"/>
          <c:showPercent val="0"/>
          <c:showBubbleSize val="0"/>
        </c:dLbls>
        <c:gapWidth val="150"/>
        <c:shape val="box"/>
        <c:axId val="326856496"/>
        <c:axId val="1"/>
        <c:axId val="0"/>
      </c:bar3DChart>
      <c:catAx>
        <c:axId val="326856496"/>
        <c:scaling>
          <c:orientation val="minMax"/>
        </c:scaling>
        <c:delete val="0"/>
        <c:axPos val="b"/>
        <c:numFmt formatCode="General" sourceLinked="1"/>
        <c:majorTickMark val="out"/>
        <c:minorTickMark val="none"/>
        <c:tickLblPos val="low"/>
        <c:spPr>
          <a:ln w="12700">
            <a:solidFill>
              <a:srgbClr val="878787"/>
            </a:solidFill>
            <a:prstDash val="solid"/>
          </a:ln>
        </c:spPr>
        <c:txPr>
          <a:bodyPr rot="-2700000" vert="horz"/>
          <a:lstStyle/>
          <a:p>
            <a:pPr>
              <a:defRPr sz="1400" b="1" i="0" u="none" strike="noStrike" baseline="30000">
                <a:solidFill>
                  <a:srgbClr val="000000"/>
                </a:solidFill>
                <a:latin typeface="Calibri"/>
                <a:ea typeface="Calibri"/>
                <a:cs typeface="Calibri"/>
              </a:defRPr>
            </a:pPr>
            <a:endParaRPr lang="fr-FR"/>
          </a:p>
        </c:txPr>
        <c:crossAx val="1"/>
        <c:crosses val="autoZero"/>
        <c:auto val="1"/>
        <c:lblAlgn val="ctr"/>
        <c:lblOffset val="100"/>
        <c:tickLblSkip val="1"/>
        <c:tickMarkSkip val="1"/>
        <c:noMultiLvlLbl val="0"/>
      </c:catAx>
      <c:valAx>
        <c:axId val="1"/>
        <c:scaling>
          <c:orientation val="minMax"/>
        </c:scaling>
        <c:delete val="0"/>
        <c:axPos val="l"/>
        <c:majorGridlines>
          <c:spPr>
            <a:ln w="12700">
              <a:solidFill>
                <a:srgbClr val="878787"/>
              </a:solidFill>
              <a:prstDash val="solid"/>
            </a:ln>
          </c:spPr>
        </c:majorGridlines>
        <c:title>
          <c:tx>
            <c:rich>
              <a:bodyPr rot="5400000" vert="horz"/>
              <a:lstStyle/>
              <a:p>
                <a:pPr algn="ctr">
                  <a:defRPr sz="1200" b="1" i="0" u="none" strike="noStrike" baseline="30000">
                    <a:solidFill>
                      <a:srgbClr val="000000"/>
                    </a:solidFill>
                    <a:latin typeface="Calibri"/>
                    <a:ea typeface="Calibri"/>
                    <a:cs typeface="Calibri"/>
                  </a:defRPr>
                </a:pPr>
                <a:r>
                  <a:rPr lang="fr-FR"/>
                  <a:t>En milliers d'€</a:t>
                </a:r>
              </a:p>
            </c:rich>
          </c:tx>
          <c:layout>
            <c:manualLayout>
              <c:xMode val="edge"/>
              <c:yMode val="edge"/>
              <c:x val="0.13043403387526198"/>
              <c:y val="0.65037690288713912"/>
            </c:manualLayout>
          </c:layout>
          <c:overlay val="0"/>
          <c:spPr>
            <a:noFill/>
            <a:ln w="25400">
              <a:noFill/>
            </a:ln>
          </c:spPr>
        </c:title>
        <c:numFmt formatCode="General" sourceLinked="1"/>
        <c:majorTickMark val="out"/>
        <c:minorTickMark val="none"/>
        <c:tickLblPos val="nextTo"/>
        <c:spPr>
          <a:ln w="12700">
            <a:solidFill>
              <a:srgbClr val="878787"/>
            </a:solidFill>
            <a:prstDash val="solid"/>
          </a:ln>
        </c:spPr>
        <c:txPr>
          <a:bodyPr rot="0" vert="horz"/>
          <a:lstStyle/>
          <a:p>
            <a:pPr>
              <a:defRPr sz="1200" b="0" i="0" u="none" strike="noStrike" baseline="30000">
                <a:solidFill>
                  <a:srgbClr val="000000"/>
                </a:solidFill>
                <a:latin typeface="Calibri"/>
                <a:ea typeface="Calibri"/>
                <a:cs typeface="Calibri"/>
              </a:defRPr>
            </a:pPr>
            <a:endParaRPr lang="fr-FR"/>
          </a:p>
        </c:txPr>
        <c:crossAx val="326856496"/>
        <c:crosses val="autoZero"/>
        <c:crossBetween val="between"/>
      </c:valAx>
      <c:spPr>
        <a:noFill/>
        <a:ln w="25400">
          <a:noFill/>
        </a:ln>
      </c:spPr>
    </c:plotArea>
    <c:legend>
      <c:legendPos val="r"/>
      <c:legendEntry>
        <c:idx val="0"/>
        <c:txPr>
          <a:bodyPr/>
          <a:lstStyle/>
          <a:p>
            <a:pPr>
              <a:defRPr sz="1400" b="1" i="0" u="none" strike="noStrike" baseline="30000">
                <a:solidFill>
                  <a:srgbClr val="000000"/>
                </a:solidFill>
                <a:latin typeface="Calibri"/>
                <a:ea typeface="Calibri"/>
                <a:cs typeface="Calibri"/>
              </a:defRPr>
            </a:pPr>
            <a:endParaRPr lang="fr-FR"/>
          </a:p>
        </c:txPr>
      </c:legendEntry>
      <c:legendEntry>
        <c:idx val="1"/>
        <c:txPr>
          <a:bodyPr/>
          <a:lstStyle/>
          <a:p>
            <a:pPr>
              <a:defRPr sz="1400" b="1" i="0" u="none" strike="noStrike" baseline="30000">
                <a:solidFill>
                  <a:srgbClr val="000000"/>
                </a:solidFill>
                <a:latin typeface="Calibri"/>
                <a:ea typeface="Calibri"/>
                <a:cs typeface="Calibri"/>
              </a:defRPr>
            </a:pPr>
            <a:endParaRPr lang="fr-FR"/>
          </a:p>
        </c:txPr>
      </c:legendEntry>
      <c:layout>
        <c:manualLayout>
          <c:xMode val="edge"/>
          <c:yMode val="edge"/>
          <c:x val="0.72591295152854096"/>
          <c:y val="0.10666666666666667"/>
          <c:w val="0.27408704847145904"/>
          <c:h val="0.78450603674540675"/>
        </c:manualLayout>
      </c:layout>
      <c:overlay val="0"/>
      <c:spPr>
        <a:noFill/>
        <a:ln w="25400">
          <a:noFill/>
        </a:ln>
      </c:spPr>
      <c:txPr>
        <a:bodyPr/>
        <a:lstStyle/>
        <a:p>
          <a:pPr>
            <a:defRPr sz="1400" b="1" i="0" u="none" strike="noStrike" baseline="30000">
              <a:solidFill>
                <a:srgbClr val="000000"/>
              </a:solidFill>
              <a:latin typeface="Calibri"/>
              <a:ea typeface="Calibri"/>
              <a:cs typeface="Calibri"/>
            </a:defRPr>
          </a:pPr>
          <a:endParaRPr lang="fr-FR"/>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72348-C570-463F-A74B-F6E55BFD2B0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22E360E4-411F-4B44-BF3E-32022812583D}">
      <dgm:prSet phldrT="[Texte]"/>
      <dgm:spPr/>
      <dgm:t>
        <a:bodyPr/>
        <a:lstStyle/>
        <a:p>
          <a:r>
            <a:rPr lang="fr-FR" dirty="0"/>
            <a:t>Ecole des Châtaigniers</a:t>
          </a:r>
        </a:p>
        <a:p>
          <a:r>
            <a:rPr lang="fr-FR" dirty="0"/>
            <a:t>7 classes: 154 élèves</a:t>
          </a:r>
        </a:p>
        <a:p>
          <a:r>
            <a:rPr lang="fr-FR" dirty="0"/>
            <a:t>(Rentrée 2019: 165)</a:t>
          </a:r>
        </a:p>
      </dgm:t>
    </dgm:pt>
    <dgm:pt modelId="{CDB5CE30-B7A4-46DC-8A5C-1B6B76661004}" type="parTrans" cxnId="{00593BF2-1819-4EE6-9162-BE77352BE9A2}">
      <dgm:prSet/>
      <dgm:spPr/>
      <dgm:t>
        <a:bodyPr/>
        <a:lstStyle/>
        <a:p>
          <a:endParaRPr lang="fr-FR"/>
        </a:p>
      </dgm:t>
    </dgm:pt>
    <dgm:pt modelId="{0859D3B0-63C6-46DB-BCC2-3B01E8A0C9EE}" type="sibTrans" cxnId="{00593BF2-1819-4EE6-9162-BE77352BE9A2}">
      <dgm:prSet/>
      <dgm:spPr/>
      <dgm:t>
        <a:bodyPr/>
        <a:lstStyle/>
        <a:p>
          <a:endParaRPr lang="fr-FR"/>
        </a:p>
      </dgm:t>
    </dgm:pt>
    <dgm:pt modelId="{41CC7EF7-5F03-45A9-B8C6-B2B09EE70F9B}">
      <dgm:prSet phldrT="[Texte]"/>
      <dgm:spPr/>
      <dgm:t>
        <a:bodyPr/>
        <a:lstStyle/>
        <a:p>
          <a:r>
            <a:rPr lang="fr-FR" dirty="0"/>
            <a:t>Elémentaire: 112 élèves</a:t>
          </a:r>
        </a:p>
      </dgm:t>
    </dgm:pt>
    <dgm:pt modelId="{650FF0A5-C550-4BA8-B952-792F09D7ABA5}" type="parTrans" cxnId="{E445E087-D37A-407D-B71E-1E7001DB7C4E}">
      <dgm:prSet/>
      <dgm:spPr/>
      <dgm:t>
        <a:bodyPr/>
        <a:lstStyle/>
        <a:p>
          <a:endParaRPr lang="fr-FR"/>
        </a:p>
      </dgm:t>
    </dgm:pt>
    <dgm:pt modelId="{0EC9AFB4-77BD-4D3D-BB38-5FA96AD8A7A0}" type="sibTrans" cxnId="{E445E087-D37A-407D-B71E-1E7001DB7C4E}">
      <dgm:prSet/>
      <dgm:spPr/>
      <dgm:t>
        <a:bodyPr/>
        <a:lstStyle/>
        <a:p>
          <a:endParaRPr lang="fr-FR"/>
        </a:p>
      </dgm:t>
    </dgm:pt>
    <dgm:pt modelId="{B28FBEEB-6523-4B92-8629-B96730563223}">
      <dgm:prSet phldrT="[Texte]"/>
      <dgm:spPr/>
      <dgm:t>
        <a:bodyPr/>
        <a:lstStyle/>
        <a:p>
          <a:r>
            <a:rPr lang="fr-FR" dirty="0"/>
            <a:t>Maternelle: 42 élèves</a:t>
          </a:r>
        </a:p>
      </dgm:t>
    </dgm:pt>
    <dgm:pt modelId="{423D9C75-3CB9-47D2-83BE-D7A3A117FFFD}" type="parTrans" cxnId="{E0CA7F31-C414-43ED-A95B-4F7B993D9810}">
      <dgm:prSet/>
      <dgm:spPr/>
      <dgm:t>
        <a:bodyPr/>
        <a:lstStyle/>
        <a:p>
          <a:endParaRPr lang="fr-FR"/>
        </a:p>
      </dgm:t>
    </dgm:pt>
    <dgm:pt modelId="{8066893A-23C4-4699-AC4F-54AE7158A6C4}" type="sibTrans" cxnId="{E0CA7F31-C414-43ED-A95B-4F7B993D9810}">
      <dgm:prSet/>
      <dgm:spPr/>
      <dgm:t>
        <a:bodyPr/>
        <a:lstStyle/>
        <a:p>
          <a:endParaRPr lang="fr-FR"/>
        </a:p>
      </dgm:t>
    </dgm:pt>
    <dgm:pt modelId="{9BCBBD89-1EC2-4500-8D0A-FB0355224497}">
      <dgm:prSet phldrT="[Texte]"/>
      <dgm:spPr/>
      <dgm:t>
        <a:bodyPr/>
        <a:lstStyle/>
        <a:p>
          <a:r>
            <a:rPr lang="fr-FR" dirty="0"/>
            <a:t>Ecole de la Renardière</a:t>
          </a:r>
        </a:p>
        <a:p>
          <a:r>
            <a:rPr lang="fr-FR" dirty="0"/>
            <a:t>9 classes + 1 classe ULIS</a:t>
          </a:r>
        </a:p>
        <a:p>
          <a:r>
            <a:rPr lang="fr-FR" dirty="0"/>
            <a:t>211 élèves</a:t>
          </a:r>
        </a:p>
        <a:p>
          <a:r>
            <a:rPr lang="fr-FR" dirty="0"/>
            <a:t>(Rentrée 2019: 234)</a:t>
          </a:r>
        </a:p>
      </dgm:t>
    </dgm:pt>
    <dgm:pt modelId="{D2640DD2-D4A5-416A-A547-2DF73BB900DF}" type="parTrans" cxnId="{16A81103-03E6-46B8-9C29-4A521E10B2C6}">
      <dgm:prSet/>
      <dgm:spPr/>
      <dgm:t>
        <a:bodyPr/>
        <a:lstStyle/>
        <a:p>
          <a:endParaRPr lang="fr-FR"/>
        </a:p>
      </dgm:t>
    </dgm:pt>
    <dgm:pt modelId="{E2BBE22E-6A9D-4EBB-B188-B94BE9505962}" type="sibTrans" cxnId="{16A81103-03E6-46B8-9C29-4A521E10B2C6}">
      <dgm:prSet/>
      <dgm:spPr/>
      <dgm:t>
        <a:bodyPr/>
        <a:lstStyle/>
        <a:p>
          <a:endParaRPr lang="fr-FR"/>
        </a:p>
      </dgm:t>
    </dgm:pt>
    <dgm:pt modelId="{AE7DF26C-CBAE-42AE-ACAC-BC2C063BAE3C}">
      <dgm:prSet phldrT="[Texte]"/>
      <dgm:spPr/>
      <dgm:t>
        <a:bodyPr/>
        <a:lstStyle/>
        <a:p>
          <a:r>
            <a:rPr lang="fr-FR" dirty="0"/>
            <a:t>Elémentaire: 134 élèves</a:t>
          </a:r>
        </a:p>
      </dgm:t>
    </dgm:pt>
    <dgm:pt modelId="{EA668C9A-288F-4E3C-82E9-E31649F36E90}" type="parTrans" cxnId="{F86FE383-545C-4A5A-9123-CDFE28DE03F6}">
      <dgm:prSet/>
      <dgm:spPr/>
      <dgm:t>
        <a:bodyPr/>
        <a:lstStyle/>
        <a:p>
          <a:endParaRPr lang="fr-FR"/>
        </a:p>
      </dgm:t>
    </dgm:pt>
    <dgm:pt modelId="{383C291F-F459-4A67-88EF-05610A8E8B94}" type="sibTrans" cxnId="{F86FE383-545C-4A5A-9123-CDFE28DE03F6}">
      <dgm:prSet/>
      <dgm:spPr/>
      <dgm:t>
        <a:bodyPr/>
        <a:lstStyle/>
        <a:p>
          <a:endParaRPr lang="fr-FR"/>
        </a:p>
      </dgm:t>
    </dgm:pt>
    <dgm:pt modelId="{8703EC00-CDB4-45A3-B2F9-9CA87F771523}">
      <dgm:prSet phldrT="[Texte]"/>
      <dgm:spPr/>
      <dgm:t>
        <a:bodyPr/>
        <a:lstStyle/>
        <a:p>
          <a:r>
            <a:rPr lang="fr-FR" dirty="0"/>
            <a:t>Maternelle: 65 élèves</a:t>
          </a:r>
        </a:p>
      </dgm:t>
    </dgm:pt>
    <dgm:pt modelId="{B1830DA5-FA43-4378-8319-68FBF2E86DD1}" type="parTrans" cxnId="{398A47EB-CB45-4047-8D03-7D4C9D45FF7B}">
      <dgm:prSet/>
      <dgm:spPr/>
      <dgm:t>
        <a:bodyPr/>
        <a:lstStyle/>
        <a:p>
          <a:endParaRPr lang="fr-FR"/>
        </a:p>
      </dgm:t>
    </dgm:pt>
    <dgm:pt modelId="{96E8DDC5-EC72-471C-822E-A9FCB6D609C2}" type="sibTrans" cxnId="{398A47EB-CB45-4047-8D03-7D4C9D45FF7B}">
      <dgm:prSet/>
      <dgm:spPr/>
      <dgm:t>
        <a:bodyPr/>
        <a:lstStyle/>
        <a:p>
          <a:endParaRPr lang="fr-FR"/>
        </a:p>
      </dgm:t>
    </dgm:pt>
    <dgm:pt modelId="{4C8A8DE2-4B32-4511-BE70-BD3707C92884}">
      <dgm:prSet phldrT="[Texte]"/>
      <dgm:spPr/>
      <dgm:t>
        <a:bodyPr/>
        <a:lstStyle/>
        <a:p>
          <a:r>
            <a:rPr lang="fr-FR" dirty="0"/>
            <a:t>Ecole du Sacré Cœur</a:t>
          </a:r>
        </a:p>
        <a:p>
          <a:r>
            <a:rPr lang="fr-FR" dirty="0"/>
            <a:t>4 classes:</a:t>
          </a:r>
        </a:p>
        <a:p>
          <a:r>
            <a:rPr lang="fr-FR" dirty="0"/>
            <a:t>98 élèves </a:t>
          </a:r>
        </a:p>
        <a:p>
          <a:r>
            <a:rPr lang="fr-FR" dirty="0"/>
            <a:t>(Rentrée 2019: 93)</a:t>
          </a:r>
        </a:p>
      </dgm:t>
    </dgm:pt>
    <dgm:pt modelId="{8A19CDDE-1BCD-424F-8B88-02A6CD4D3CBA}" type="parTrans" cxnId="{76179189-0E2C-41C7-A6B5-FFF786301B0F}">
      <dgm:prSet/>
      <dgm:spPr/>
      <dgm:t>
        <a:bodyPr/>
        <a:lstStyle/>
        <a:p>
          <a:endParaRPr lang="fr-FR"/>
        </a:p>
      </dgm:t>
    </dgm:pt>
    <dgm:pt modelId="{853B2F85-B28D-411C-B8BA-45A0BA70475E}" type="sibTrans" cxnId="{76179189-0E2C-41C7-A6B5-FFF786301B0F}">
      <dgm:prSet/>
      <dgm:spPr/>
      <dgm:t>
        <a:bodyPr/>
        <a:lstStyle/>
        <a:p>
          <a:endParaRPr lang="fr-FR"/>
        </a:p>
      </dgm:t>
    </dgm:pt>
    <dgm:pt modelId="{50180A16-22AB-4EEB-8CAA-D16482C6E923}">
      <dgm:prSet phldrT="[Texte]"/>
      <dgm:spPr/>
      <dgm:t>
        <a:bodyPr/>
        <a:lstStyle/>
        <a:p>
          <a:r>
            <a:rPr lang="fr-FR" dirty="0"/>
            <a:t>Elémentaire: 63 élèves</a:t>
          </a:r>
        </a:p>
      </dgm:t>
    </dgm:pt>
    <dgm:pt modelId="{99A35E98-0902-48DE-99AB-C984E56153F5}" type="parTrans" cxnId="{0E81D911-AAD4-4DEA-9D44-47F60872D810}">
      <dgm:prSet/>
      <dgm:spPr/>
      <dgm:t>
        <a:bodyPr/>
        <a:lstStyle/>
        <a:p>
          <a:endParaRPr lang="fr-FR"/>
        </a:p>
      </dgm:t>
    </dgm:pt>
    <dgm:pt modelId="{6751099F-42B0-46F6-A936-AFAFA7166A31}" type="sibTrans" cxnId="{0E81D911-AAD4-4DEA-9D44-47F60872D810}">
      <dgm:prSet/>
      <dgm:spPr/>
      <dgm:t>
        <a:bodyPr/>
        <a:lstStyle/>
        <a:p>
          <a:endParaRPr lang="fr-FR"/>
        </a:p>
      </dgm:t>
    </dgm:pt>
    <dgm:pt modelId="{B156EB34-D9D6-4DD9-9BB8-73640C1D642D}">
      <dgm:prSet phldrT="[Texte]"/>
      <dgm:spPr/>
      <dgm:t>
        <a:bodyPr/>
        <a:lstStyle/>
        <a:p>
          <a:r>
            <a:rPr lang="fr-FR" dirty="0"/>
            <a:t>Maternelle: 35 élèves</a:t>
          </a:r>
        </a:p>
      </dgm:t>
    </dgm:pt>
    <dgm:pt modelId="{50AD9013-833D-4CB3-9724-13CE5410B931}" type="parTrans" cxnId="{B5FA011D-603D-4875-B145-5E95B6372CCF}">
      <dgm:prSet/>
      <dgm:spPr/>
      <dgm:t>
        <a:bodyPr/>
        <a:lstStyle/>
        <a:p>
          <a:endParaRPr lang="fr-FR"/>
        </a:p>
      </dgm:t>
    </dgm:pt>
    <dgm:pt modelId="{4F2583A5-2B66-400C-A3D6-4A170DF8E5DA}" type="sibTrans" cxnId="{B5FA011D-603D-4875-B145-5E95B6372CCF}">
      <dgm:prSet/>
      <dgm:spPr/>
      <dgm:t>
        <a:bodyPr/>
        <a:lstStyle/>
        <a:p>
          <a:endParaRPr lang="fr-FR"/>
        </a:p>
      </dgm:t>
    </dgm:pt>
    <dgm:pt modelId="{D417C53F-6A2B-4321-8350-1530BD9CABF8}" type="pres">
      <dgm:prSet presAssocID="{19F72348-C570-463F-A74B-F6E55BFD2B0F}" presName="Name0" presStyleCnt="0">
        <dgm:presLayoutVars>
          <dgm:dir/>
          <dgm:animLvl val="lvl"/>
          <dgm:resizeHandles val="exact"/>
        </dgm:presLayoutVars>
      </dgm:prSet>
      <dgm:spPr/>
    </dgm:pt>
    <dgm:pt modelId="{C2EA6080-1399-49CB-B960-5DC4E964E9CE}" type="pres">
      <dgm:prSet presAssocID="{22E360E4-411F-4B44-BF3E-32022812583D}" presName="composite" presStyleCnt="0"/>
      <dgm:spPr/>
    </dgm:pt>
    <dgm:pt modelId="{1D1893D9-C69F-41DF-B0A2-B5B5AE20C804}" type="pres">
      <dgm:prSet presAssocID="{22E360E4-411F-4B44-BF3E-32022812583D}" presName="parTx" presStyleLbl="alignNode1" presStyleIdx="0" presStyleCnt="3" custLinFactNeighborX="-103" custLinFactNeighborY="1881">
        <dgm:presLayoutVars>
          <dgm:chMax val="0"/>
          <dgm:chPref val="0"/>
          <dgm:bulletEnabled val="1"/>
        </dgm:presLayoutVars>
      </dgm:prSet>
      <dgm:spPr/>
    </dgm:pt>
    <dgm:pt modelId="{C5D73E4A-577D-4983-AE76-9E156E449432}" type="pres">
      <dgm:prSet presAssocID="{22E360E4-411F-4B44-BF3E-32022812583D}" presName="desTx" presStyleLbl="alignAccFollowNode1" presStyleIdx="0" presStyleCnt="3">
        <dgm:presLayoutVars>
          <dgm:bulletEnabled val="1"/>
        </dgm:presLayoutVars>
      </dgm:prSet>
      <dgm:spPr/>
    </dgm:pt>
    <dgm:pt modelId="{6DACB74A-86C9-402F-AAEF-8E3F79F1D717}" type="pres">
      <dgm:prSet presAssocID="{0859D3B0-63C6-46DB-BCC2-3B01E8A0C9EE}" presName="space" presStyleCnt="0"/>
      <dgm:spPr/>
    </dgm:pt>
    <dgm:pt modelId="{1CF89353-55C6-4F6F-8369-541803FC6FEA}" type="pres">
      <dgm:prSet presAssocID="{9BCBBD89-1EC2-4500-8D0A-FB0355224497}" presName="composite" presStyleCnt="0"/>
      <dgm:spPr/>
    </dgm:pt>
    <dgm:pt modelId="{572ABCB4-32B7-42A8-B729-CB7C5541178D}" type="pres">
      <dgm:prSet presAssocID="{9BCBBD89-1EC2-4500-8D0A-FB0355224497}" presName="parTx" presStyleLbl="alignNode1" presStyleIdx="1" presStyleCnt="3">
        <dgm:presLayoutVars>
          <dgm:chMax val="0"/>
          <dgm:chPref val="0"/>
          <dgm:bulletEnabled val="1"/>
        </dgm:presLayoutVars>
      </dgm:prSet>
      <dgm:spPr/>
    </dgm:pt>
    <dgm:pt modelId="{86EF6D47-045C-4A69-9611-95263BB10625}" type="pres">
      <dgm:prSet presAssocID="{9BCBBD89-1EC2-4500-8D0A-FB0355224497}" presName="desTx" presStyleLbl="alignAccFollowNode1" presStyleIdx="1" presStyleCnt="3">
        <dgm:presLayoutVars>
          <dgm:bulletEnabled val="1"/>
        </dgm:presLayoutVars>
      </dgm:prSet>
      <dgm:spPr/>
    </dgm:pt>
    <dgm:pt modelId="{6D403B2C-44BB-4E22-B917-A5D63503DA78}" type="pres">
      <dgm:prSet presAssocID="{E2BBE22E-6A9D-4EBB-B188-B94BE9505962}" presName="space" presStyleCnt="0"/>
      <dgm:spPr/>
    </dgm:pt>
    <dgm:pt modelId="{4925E793-2F7B-4609-A245-AC2685BB2507}" type="pres">
      <dgm:prSet presAssocID="{4C8A8DE2-4B32-4511-BE70-BD3707C92884}" presName="composite" presStyleCnt="0"/>
      <dgm:spPr/>
    </dgm:pt>
    <dgm:pt modelId="{1B8EFFFE-07D9-457E-9710-8360F43AEAA2}" type="pres">
      <dgm:prSet presAssocID="{4C8A8DE2-4B32-4511-BE70-BD3707C92884}" presName="parTx" presStyleLbl="alignNode1" presStyleIdx="2" presStyleCnt="3">
        <dgm:presLayoutVars>
          <dgm:chMax val="0"/>
          <dgm:chPref val="0"/>
          <dgm:bulletEnabled val="1"/>
        </dgm:presLayoutVars>
      </dgm:prSet>
      <dgm:spPr/>
    </dgm:pt>
    <dgm:pt modelId="{7C952B16-FD48-418D-A337-9E68C17EA581}" type="pres">
      <dgm:prSet presAssocID="{4C8A8DE2-4B32-4511-BE70-BD3707C92884}" presName="desTx" presStyleLbl="alignAccFollowNode1" presStyleIdx="2" presStyleCnt="3">
        <dgm:presLayoutVars>
          <dgm:bulletEnabled val="1"/>
        </dgm:presLayoutVars>
      </dgm:prSet>
      <dgm:spPr/>
    </dgm:pt>
  </dgm:ptLst>
  <dgm:cxnLst>
    <dgm:cxn modelId="{16A81103-03E6-46B8-9C29-4A521E10B2C6}" srcId="{19F72348-C570-463F-A74B-F6E55BFD2B0F}" destId="{9BCBBD89-1EC2-4500-8D0A-FB0355224497}" srcOrd="1" destOrd="0" parTransId="{D2640DD2-D4A5-416A-A547-2DF73BB900DF}" sibTransId="{E2BBE22E-6A9D-4EBB-B188-B94BE9505962}"/>
    <dgm:cxn modelId="{3C28D003-E69E-4016-B0B7-4AA338D351A8}" type="presOf" srcId="{B156EB34-D9D6-4DD9-9BB8-73640C1D642D}" destId="{7C952B16-FD48-418D-A337-9E68C17EA581}" srcOrd="0" destOrd="1" presId="urn:microsoft.com/office/officeart/2005/8/layout/hList1"/>
    <dgm:cxn modelId="{4F313D09-BA07-4A91-B621-89616197D5C3}" type="presOf" srcId="{8703EC00-CDB4-45A3-B2F9-9CA87F771523}" destId="{86EF6D47-045C-4A69-9611-95263BB10625}" srcOrd="0" destOrd="1" presId="urn:microsoft.com/office/officeart/2005/8/layout/hList1"/>
    <dgm:cxn modelId="{0E81D911-AAD4-4DEA-9D44-47F60872D810}" srcId="{4C8A8DE2-4B32-4511-BE70-BD3707C92884}" destId="{50180A16-22AB-4EEB-8CAA-D16482C6E923}" srcOrd="0" destOrd="0" parTransId="{99A35E98-0902-48DE-99AB-C984E56153F5}" sibTransId="{6751099F-42B0-46F6-A936-AFAFA7166A31}"/>
    <dgm:cxn modelId="{B5FA011D-603D-4875-B145-5E95B6372CCF}" srcId="{4C8A8DE2-4B32-4511-BE70-BD3707C92884}" destId="{B156EB34-D9D6-4DD9-9BB8-73640C1D642D}" srcOrd="1" destOrd="0" parTransId="{50AD9013-833D-4CB3-9724-13CE5410B931}" sibTransId="{4F2583A5-2B66-400C-A3D6-4A170DF8E5DA}"/>
    <dgm:cxn modelId="{EA791D1E-FA90-4179-AC6B-3A3102F809C9}" type="presOf" srcId="{B28FBEEB-6523-4B92-8629-B96730563223}" destId="{C5D73E4A-577D-4983-AE76-9E156E449432}" srcOrd="0" destOrd="1" presId="urn:microsoft.com/office/officeart/2005/8/layout/hList1"/>
    <dgm:cxn modelId="{E0CA7F31-C414-43ED-A95B-4F7B993D9810}" srcId="{22E360E4-411F-4B44-BF3E-32022812583D}" destId="{B28FBEEB-6523-4B92-8629-B96730563223}" srcOrd="1" destOrd="0" parTransId="{423D9C75-3CB9-47D2-83BE-D7A3A117FFFD}" sibTransId="{8066893A-23C4-4699-AC4F-54AE7158A6C4}"/>
    <dgm:cxn modelId="{8F8B425E-7AFD-4DF2-82AE-985B3C9E7838}" type="presOf" srcId="{4C8A8DE2-4B32-4511-BE70-BD3707C92884}" destId="{1B8EFFFE-07D9-457E-9710-8360F43AEAA2}" srcOrd="0" destOrd="0" presId="urn:microsoft.com/office/officeart/2005/8/layout/hList1"/>
    <dgm:cxn modelId="{C2F4554C-83BD-4D91-BDE1-0C4B378F8F86}" type="presOf" srcId="{50180A16-22AB-4EEB-8CAA-D16482C6E923}" destId="{7C952B16-FD48-418D-A337-9E68C17EA581}" srcOrd="0" destOrd="0" presId="urn:microsoft.com/office/officeart/2005/8/layout/hList1"/>
    <dgm:cxn modelId="{9DAC897E-6FAA-4CC0-9AD8-CCEABC3B6A58}" type="presOf" srcId="{19F72348-C570-463F-A74B-F6E55BFD2B0F}" destId="{D417C53F-6A2B-4321-8350-1530BD9CABF8}" srcOrd="0" destOrd="0" presId="urn:microsoft.com/office/officeart/2005/8/layout/hList1"/>
    <dgm:cxn modelId="{F86FE383-545C-4A5A-9123-CDFE28DE03F6}" srcId="{9BCBBD89-1EC2-4500-8D0A-FB0355224497}" destId="{AE7DF26C-CBAE-42AE-ACAC-BC2C063BAE3C}" srcOrd="0" destOrd="0" parTransId="{EA668C9A-288F-4E3C-82E9-E31649F36E90}" sibTransId="{383C291F-F459-4A67-88EF-05610A8E8B94}"/>
    <dgm:cxn modelId="{E445E087-D37A-407D-B71E-1E7001DB7C4E}" srcId="{22E360E4-411F-4B44-BF3E-32022812583D}" destId="{41CC7EF7-5F03-45A9-B8C6-B2B09EE70F9B}" srcOrd="0" destOrd="0" parTransId="{650FF0A5-C550-4BA8-B952-792F09D7ABA5}" sibTransId="{0EC9AFB4-77BD-4D3D-BB38-5FA96AD8A7A0}"/>
    <dgm:cxn modelId="{76179189-0E2C-41C7-A6B5-FFF786301B0F}" srcId="{19F72348-C570-463F-A74B-F6E55BFD2B0F}" destId="{4C8A8DE2-4B32-4511-BE70-BD3707C92884}" srcOrd="2" destOrd="0" parTransId="{8A19CDDE-1BCD-424F-8B88-02A6CD4D3CBA}" sibTransId="{853B2F85-B28D-411C-B8BA-45A0BA70475E}"/>
    <dgm:cxn modelId="{690C97A3-DF5C-449C-919D-E74401EFB676}" type="presOf" srcId="{41CC7EF7-5F03-45A9-B8C6-B2B09EE70F9B}" destId="{C5D73E4A-577D-4983-AE76-9E156E449432}" srcOrd="0" destOrd="0" presId="urn:microsoft.com/office/officeart/2005/8/layout/hList1"/>
    <dgm:cxn modelId="{4F3F9AD8-E5DC-4364-AEB5-BD8D2017EFFA}" type="presOf" srcId="{AE7DF26C-CBAE-42AE-ACAC-BC2C063BAE3C}" destId="{86EF6D47-045C-4A69-9611-95263BB10625}" srcOrd="0" destOrd="0" presId="urn:microsoft.com/office/officeart/2005/8/layout/hList1"/>
    <dgm:cxn modelId="{398A47EB-CB45-4047-8D03-7D4C9D45FF7B}" srcId="{9BCBBD89-1EC2-4500-8D0A-FB0355224497}" destId="{8703EC00-CDB4-45A3-B2F9-9CA87F771523}" srcOrd="1" destOrd="0" parTransId="{B1830DA5-FA43-4378-8319-68FBF2E86DD1}" sibTransId="{96E8DDC5-EC72-471C-822E-A9FCB6D609C2}"/>
    <dgm:cxn modelId="{00593BF2-1819-4EE6-9162-BE77352BE9A2}" srcId="{19F72348-C570-463F-A74B-F6E55BFD2B0F}" destId="{22E360E4-411F-4B44-BF3E-32022812583D}" srcOrd="0" destOrd="0" parTransId="{CDB5CE30-B7A4-46DC-8A5C-1B6B76661004}" sibTransId="{0859D3B0-63C6-46DB-BCC2-3B01E8A0C9EE}"/>
    <dgm:cxn modelId="{5D53F2FC-D7AF-41F7-8794-7B6C45A7BF47}" type="presOf" srcId="{22E360E4-411F-4B44-BF3E-32022812583D}" destId="{1D1893D9-C69F-41DF-B0A2-B5B5AE20C804}" srcOrd="0" destOrd="0" presId="urn:microsoft.com/office/officeart/2005/8/layout/hList1"/>
    <dgm:cxn modelId="{07D003FE-444B-41AC-B4AD-65C665C61E71}" type="presOf" srcId="{9BCBBD89-1EC2-4500-8D0A-FB0355224497}" destId="{572ABCB4-32B7-42A8-B729-CB7C5541178D}" srcOrd="0" destOrd="0" presId="urn:microsoft.com/office/officeart/2005/8/layout/hList1"/>
    <dgm:cxn modelId="{891D5103-9877-46CE-8E4B-928E69733D78}" type="presParOf" srcId="{D417C53F-6A2B-4321-8350-1530BD9CABF8}" destId="{C2EA6080-1399-49CB-B960-5DC4E964E9CE}" srcOrd="0" destOrd="0" presId="urn:microsoft.com/office/officeart/2005/8/layout/hList1"/>
    <dgm:cxn modelId="{968C6F1F-9D29-4B8E-B37A-F0D9796938BF}" type="presParOf" srcId="{C2EA6080-1399-49CB-B960-5DC4E964E9CE}" destId="{1D1893D9-C69F-41DF-B0A2-B5B5AE20C804}" srcOrd="0" destOrd="0" presId="urn:microsoft.com/office/officeart/2005/8/layout/hList1"/>
    <dgm:cxn modelId="{DA30A384-8421-4B7B-87B3-1930D4A73B8E}" type="presParOf" srcId="{C2EA6080-1399-49CB-B960-5DC4E964E9CE}" destId="{C5D73E4A-577D-4983-AE76-9E156E449432}" srcOrd="1" destOrd="0" presId="urn:microsoft.com/office/officeart/2005/8/layout/hList1"/>
    <dgm:cxn modelId="{B39D8AC9-4C20-4C4B-A499-D713FDEC5CE7}" type="presParOf" srcId="{D417C53F-6A2B-4321-8350-1530BD9CABF8}" destId="{6DACB74A-86C9-402F-AAEF-8E3F79F1D717}" srcOrd="1" destOrd="0" presId="urn:microsoft.com/office/officeart/2005/8/layout/hList1"/>
    <dgm:cxn modelId="{75D8A7A8-7124-4D0D-84E8-4763504D4210}" type="presParOf" srcId="{D417C53F-6A2B-4321-8350-1530BD9CABF8}" destId="{1CF89353-55C6-4F6F-8369-541803FC6FEA}" srcOrd="2" destOrd="0" presId="urn:microsoft.com/office/officeart/2005/8/layout/hList1"/>
    <dgm:cxn modelId="{8B7C3759-A961-45F4-B7A2-5FDA16251792}" type="presParOf" srcId="{1CF89353-55C6-4F6F-8369-541803FC6FEA}" destId="{572ABCB4-32B7-42A8-B729-CB7C5541178D}" srcOrd="0" destOrd="0" presId="urn:microsoft.com/office/officeart/2005/8/layout/hList1"/>
    <dgm:cxn modelId="{174EEE99-A5FC-4062-9390-2365FFA0EC5C}" type="presParOf" srcId="{1CF89353-55C6-4F6F-8369-541803FC6FEA}" destId="{86EF6D47-045C-4A69-9611-95263BB10625}" srcOrd="1" destOrd="0" presId="urn:microsoft.com/office/officeart/2005/8/layout/hList1"/>
    <dgm:cxn modelId="{D977FD38-782A-48BC-A394-E6F1ADEA0088}" type="presParOf" srcId="{D417C53F-6A2B-4321-8350-1530BD9CABF8}" destId="{6D403B2C-44BB-4E22-B917-A5D63503DA78}" srcOrd="3" destOrd="0" presId="urn:microsoft.com/office/officeart/2005/8/layout/hList1"/>
    <dgm:cxn modelId="{4ACA9D6B-BF5F-4646-9C4A-4447ECB447C9}" type="presParOf" srcId="{D417C53F-6A2B-4321-8350-1530BD9CABF8}" destId="{4925E793-2F7B-4609-A245-AC2685BB2507}" srcOrd="4" destOrd="0" presId="urn:microsoft.com/office/officeart/2005/8/layout/hList1"/>
    <dgm:cxn modelId="{9749A2B4-AB22-4E1D-B650-3FE953F21576}" type="presParOf" srcId="{4925E793-2F7B-4609-A245-AC2685BB2507}" destId="{1B8EFFFE-07D9-457E-9710-8360F43AEAA2}" srcOrd="0" destOrd="0" presId="urn:microsoft.com/office/officeart/2005/8/layout/hList1"/>
    <dgm:cxn modelId="{C67432B2-296C-4DF2-8567-790115D27486}" type="presParOf" srcId="{4925E793-2F7B-4609-A245-AC2685BB2507}" destId="{7C952B16-FD48-418D-A337-9E68C17EA5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72348-C570-463F-A74B-F6E55BFD2B0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22E360E4-411F-4B44-BF3E-32022812583D}">
      <dgm:prSet phldrT="[Texte]"/>
      <dgm:spPr/>
      <dgm:t>
        <a:bodyPr/>
        <a:lstStyle/>
        <a:p>
          <a:r>
            <a:rPr lang="fr-FR" dirty="0"/>
            <a:t>Site Périscolaire des  Châtaigniers</a:t>
          </a:r>
        </a:p>
      </dgm:t>
    </dgm:pt>
    <dgm:pt modelId="{CDB5CE30-B7A4-46DC-8A5C-1B6B76661004}" type="parTrans" cxnId="{00593BF2-1819-4EE6-9162-BE77352BE9A2}">
      <dgm:prSet/>
      <dgm:spPr/>
      <dgm:t>
        <a:bodyPr/>
        <a:lstStyle/>
        <a:p>
          <a:endParaRPr lang="fr-FR"/>
        </a:p>
      </dgm:t>
    </dgm:pt>
    <dgm:pt modelId="{0859D3B0-63C6-46DB-BCC2-3B01E8A0C9EE}" type="sibTrans" cxnId="{00593BF2-1819-4EE6-9162-BE77352BE9A2}">
      <dgm:prSet/>
      <dgm:spPr/>
      <dgm:t>
        <a:bodyPr/>
        <a:lstStyle/>
        <a:p>
          <a:endParaRPr lang="fr-FR"/>
        </a:p>
      </dgm:t>
    </dgm:pt>
    <dgm:pt modelId="{41CC7EF7-5F03-45A9-B8C6-B2B09EE70F9B}">
      <dgm:prSet phldrT="[Texte]"/>
      <dgm:spPr/>
      <dgm:t>
        <a:bodyPr/>
        <a:lstStyle/>
        <a:p>
          <a:r>
            <a:rPr lang="fr-FR" dirty="0"/>
            <a:t>Enfants Ecole des Châtaigniers</a:t>
          </a:r>
        </a:p>
      </dgm:t>
    </dgm:pt>
    <dgm:pt modelId="{650FF0A5-C550-4BA8-B952-792F09D7ABA5}" type="parTrans" cxnId="{E445E087-D37A-407D-B71E-1E7001DB7C4E}">
      <dgm:prSet/>
      <dgm:spPr/>
      <dgm:t>
        <a:bodyPr/>
        <a:lstStyle/>
        <a:p>
          <a:endParaRPr lang="fr-FR"/>
        </a:p>
      </dgm:t>
    </dgm:pt>
    <dgm:pt modelId="{0EC9AFB4-77BD-4D3D-BB38-5FA96AD8A7A0}" type="sibTrans" cxnId="{E445E087-D37A-407D-B71E-1E7001DB7C4E}">
      <dgm:prSet/>
      <dgm:spPr/>
      <dgm:t>
        <a:bodyPr/>
        <a:lstStyle/>
        <a:p>
          <a:endParaRPr lang="fr-FR"/>
        </a:p>
      </dgm:t>
    </dgm:pt>
    <dgm:pt modelId="{B28FBEEB-6523-4B92-8629-B96730563223}">
      <dgm:prSet phldrT="[Texte]"/>
      <dgm:spPr/>
      <dgm:t>
        <a:bodyPr/>
        <a:lstStyle/>
        <a:p>
          <a:r>
            <a:rPr lang="fr-FR" dirty="0"/>
            <a:t>Enfants Ecole du Sacré Cœur</a:t>
          </a:r>
        </a:p>
      </dgm:t>
    </dgm:pt>
    <dgm:pt modelId="{423D9C75-3CB9-47D2-83BE-D7A3A117FFFD}" type="parTrans" cxnId="{E0CA7F31-C414-43ED-A95B-4F7B993D9810}">
      <dgm:prSet/>
      <dgm:spPr/>
      <dgm:t>
        <a:bodyPr/>
        <a:lstStyle/>
        <a:p>
          <a:endParaRPr lang="fr-FR"/>
        </a:p>
      </dgm:t>
    </dgm:pt>
    <dgm:pt modelId="{8066893A-23C4-4699-AC4F-54AE7158A6C4}" type="sibTrans" cxnId="{E0CA7F31-C414-43ED-A95B-4F7B993D9810}">
      <dgm:prSet/>
      <dgm:spPr/>
      <dgm:t>
        <a:bodyPr/>
        <a:lstStyle/>
        <a:p>
          <a:endParaRPr lang="fr-FR"/>
        </a:p>
      </dgm:t>
    </dgm:pt>
    <dgm:pt modelId="{9BCBBD89-1EC2-4500-8D0A-FB0355224497}">
      <dgm:prSet phldrT="[Texte]"/>
      <dgm:spPr/>
      <dgm:t>
        <a:bodyPr/>
        <a:lstStyle/>
        <a:p>
          <a:r>
            <a:rPr lang="fr-FR" dirty="0"/>
            <a:t>Site Périscolaire de la Renardière</a:t>
          </a:r>
        </a:p>
      </dgm:t>
    </dgm:pt>
    <dgm:pt modelId="{D2640DD2-D4A5-416A-A547-2DF73BB900DF}" type="parTrans" cxnId="{16A81103-03E6-46B8-9C29-4A521E10B2C6}">
      <dgm:prSet/>
      <dgm:spPr/>
      <dgm:t>
        <a:bodyPr/>
        <a:lstStyle/>
        <a:p>
          <a:endParaRPr lang="fr-FR"/>
        </a:p>
      </dgm:t>
    </dgm:pt>
    <dgm:pt modelId="{E2BBE22E-6A9D-4EBB-B188-B94BE9505962}" type="sibTrans" cxnId="{16A81103-03E6-46B8-9C29-4A521E10B2C6}">
      <dgm:prSet/>
      <dgm:spPr/>
      <dgm:t>
        <a:bodyPr/>
        <a:lstStyle/>
        <a:p>
          <a:endParaRPr lang="fr-FR"/>
        </a:p>
      </dgm:t>
    </dgm:pt>
    <dgm:pt modelId="{AE7DF26C-CBAE-42AE-ACAC-BC2C063BAE3C}">
      <dgm:prSet phldrT="[Texte]"/>
      <dgm:spPr/>
      <dgm:t>
        <a:bodyPr/>
        <a:lstStyle/>
        <a:p>
          <a:r>
            <a:rPr lang="fr-FR" dirty="0"/>
            <a:t>Enfants Ecole de la Renardière</a:t>
          </a:r>
        </a:p>
      </dgm:t>
    </dgm:pt>
    <dgm:pt modelId="{EA668C9A-288F-4E3C-82E9-E31649F36E90}" type="parTrans" cxnId="{F86FE383-545C-4A5A-9123-CDFE28DE03F6}">
      <dgm:prSet/>
      <dgm:spPr/>
      <dgm:t>
        <a:bodyPr/>
        <a:lstStyle/>
        <a:p>
          <a:endParaRPr lang="fr-FR"/>
        </a:p>
      </dgm:t>
    </dgm:pt>
    <dgm:pt modelId="{383C291F-F459-4A67-88EF-05610A8E8B94}" type="sibTrans" cxnId="{F86FE383-545C-4A5A-9123-CDFE28DE03F6}">
      <dgm:prSet/>
      <dgm:spPr/>
      <dgm:t>
        <a:bodyPr/>
        <a:lstStyle/>
        <a:p>
          <a:endParaRPr lang="fr-FR"/>
        </a:p>
      </dgm:t>
    </dgm:pt>
    <dgm:pt modelId="{A0937FF1-DD5A-41E3-A781-C74637647E95}">
      <dgm:prSet phldrT="[Texte]"/>
      <dgm:spPr/>
      <dgm:t>
        <a:bodyPr/>
        <a:lstStyle/>
        <a:p>
          <a:endParaRPr lang="fr-FR" dirty="0"/>
        </a:p>
      </dgm:t>
    </dgm:pt>
    <dgm:pt modelId="{F79B528A-E6D6-493D-BE26-72D3CCAA167A}" type="parTrans" cxnId="{5B8B06E0-4A18-4107-8FBD-648E8BBFA2AB}">
      <dgm:prSet/>
      <dgm:spPr/>
      <dgm:t>
        <a:bodyPr/>
        <a:lstStyle/>
        <a:p>
          <a:endParaRPr lang="fr-FR"/>
        </a:p>
      </dgm:t>
    </dgm:pt>
    <dgm:pt modelId="{DF037800-ABD8-4FA5-A1EA-F927DBE97F5D}" type="sibTrans" cxnId="{5B8B06E0-4A18-4107-8FBD-648E8BBFA2AB}">
      <dgm:prSet/>
      <dgm:spPr/>
      <dgm:t>
        <a:bodyPr/>
        <a:lstStyle/>
        <a:p>
          <a:endParaRPr lang="fr-FR"/>
        </a:p>
      </dgm:t>
    </dgm:pt>
    <dgm:pt modelId="{044A8B67-BDE1-40B7-9284-58ED041BE16F}">
      <dgm:prSet phldrT="[Texte]"/>
      <dgm:spPr/>
      <dgm:t>
        <a:bodyPr/>
        <a:lstStyle/>
        <a:p>
          <a:r>
            <a:rPr lang="fr-FR" dirty="0"/>
            <a:t>Matin: 38 enfants </a:t>
          </a:r>
        </a:p>
      </dgm:t>
    </dgm:pt>
    <dgm:pt modelId="{EE217F70-266A-4A40-9209-B93D9C53721B}" type="parTrans" cxnId="{FD347640-A842-4218-8FD8-38D2B691E3F3}">
      <dgm:prSet/>
      <dgm:spPr/>
      <dgm:t>
        <a:bodyPr/>
        <a:lstStyle/>
        <a:p>
          <a:endParaRPr lang="fr-FR"/>
        </a:p>
      </dgm:t>
    </dgm:pt>
    <dgm:pt modelId="{B63F1E2B-5B99-4D3C-BF0A-9507BE9C169F}" type="sibTrans" cxnId="{FD347640-A842-4218-8FD8-38D2B691E3F3}">
      <dgm:prSet/>
      <dgm:spPr/>
      <dgm:t>
        <a:bodyPr/>
        <a:lstStyle/>
        <a:p>
          <a:endParaRPr lang="fr-FR"/>
        </a:p>
      </dgm:t>
    </dgm:pt>
    <dgm:pt modelId="{F1110C39-2C3A-4FD9-BCB2-6F03D699EDF3}">
      <dgm:prSet phldrT="[Texte]"/>
      <dgm:spPr/>
      <dgm:t>
        <a:bodyPr/>
        <a:lstStyle/>
        <a:p>
          <a:r>
            <a:rPr lang="fr-FR" dirty="0"/>
            <a:t>Soir: 48 enfants</a:t>
          </a:r>
        </a:p>
      </dgm:t>
    </dgm:pt>
    <dgm:pt modelId="{24906370-7D26-4C94-B760-1058A4FD85FC}" type="parTrans" cxnId="{7602F813-4244-4A52-B0E4-A25591861740}">
      <dgm:prSet/>
      <dgm:spPr/>
      <dgm:t>
        <a:bodyPr/>
        <a:lstStyle/>
        <a:p>
          <a:endParaRPr lang="fr-FR"/>
        </a:p>
      </dgm:t>
    </dgm:pt>
    <dgm:pt modelId="{42D3F8E8-C4A3-4CE1-B129-939D6303EB49}" type="sibTrans" cxnId="{7602F813-4244-4A52-B0E4-A25591861740}">
      <dgm:prSet/>
      <dgm:spPr/>
      <dgm:t>
        <a:bodyPr/>
        <a:lstStyle/>
        <a:p>
          <a:endParaRPr lang="fr-FR"/>
        </a:p>
      </dgm:t>
    </dgm:pt>
    <dgm:pt modelId="{416B3890-B7B9-4CA6-82CE-A420AF35DCAA}">
      <dgm:prSet phldrT="[Texte]"/>
      <dgm:spPr/>
      <dgm:t>
        <a:bodyPr/>
        <a:lstStyle/>
        <a:p>
          <a:endParaRPr lang="fr-FR" dirty="0"/>
        </a:p>
      </dgm:t>
    </dgm:pt>
    <dgm:pt modelId="{DF491915-CD8E-4D8F-A74C-DC3B4ED6D73C}" type="parTrans" cxnId="{29E10A9B-D350-4D1D-B1FA-241404C8B09B}">
      <dgm:prSet/>
      <dgm:spPr/>
      <dgm:t>
        <a:bodyPr/>
        <a:lstStyle/>
        <a:p>
          <a:endParaRPr lang="fr-FR"/>
        </a:p>
      </dgm:t>
    </dgm:pt>
    <dgm:pt modelId="{544A608A-FCEC-4A26-B971-46D89B54840E}" type="sibTrans" cxnId="{29E10A9B-D350-4D1D-B1FA-241404C8B09B}">
      <dgm:prSet/>
      <dgm:spPr/>
      <dgm:t>
        <a:bodyPr/>
        <a:lstStyle/>
        <a:p>
          <a:endParaRPr lang="fr-FR"/>
        </a:p>
      </dgm:t>
    </dgm:pt>
    <dgm:pt modelId="{451A50A7-762A-46E3-A5BA-7AF6989D3BF0}">
      <dgm:prSet phldrT="[Texte]"/>
      <dgm:spPr/>
      <dgm:t>
        <a:bodyPr/>
        <a:lstStyle/>
        <a:p>
          <a:r>
            <a:rPr lang="fr-FR" dirty="0"/>
            <a:t>Soir:  12 enfants</a:t>
          </a:r>
        </a:p>
      </dgm:t>
    </dgm:pt>
    <dgm:pt modelId="{345312A5-878E-401A-9A40-700B708A400B}" type="parTrans" cxnId="{92D2B394-7A2D-4F31-B39D-9B49E33B2F58}">
      <dgm:prSet/>
      <dgm:spPr/>
      <dgm:t>
        <a:bodyPr/>
        <a:lstStyle/>
        <a:p>
          <a:endParaRPr lang="fr-FR"/>
        </a:p>
      </dgm:t>
    </dgm:pt>
    <dgm:pt modelId="{B896FA7B-0D40-45E9-A57C-41DE34D347D2}" type="sibTrans" cxnId="{92D2B394-7A2D-4F31-B39D-9B49E33B2F58}">
      <dgm:prSet/>
      <dgm:spPr/>
      <dgm:t>
        <a:bodyPr/>
        <a:lstStyle/>
        <a:p>
          <a:endParaRPr lang="fr-FR"/>
        </a:p>
      </dgm:t>
    </dgm:pt>
    <dgm:pt modelId="{4BC17037-A663-4F3A-ACD9-59D5819B5394}">
      <dgm:prSet phldrT="[Texte]"/>
      <dgm:spPr/>
      <dgm:t>
        <a:bodyPr/>
        <a:lstStyle/>
        <a:p>
          <a:r>
            <a:rPr lang="fr-FR" dirty="0"/>
            <a:t> Matin: 38 enfants</a:t>
          </a:r>
        </a:p>
      </dgm:t>
    </dgm:pt>
    <dgm:pt modelId="{43BBF423-A0D4-4545-B2F2-071C0625A23A}" type="parTrans" cxnId="{1AF4B530-C78F-4A40-B5C2-14EACFFE4AD7}">
      <dgm:prSet/>
      <dgm:spPr/>
      <dgm:t>
        <a:bodyPr/>
        <a:lstStyle/>
        <a:p>
          <a:endParaRPr lang="fr-FR"/>
        </a:p>
      </dgm:t>
    </dgm:pt>
    <dgm:pt modelId="{0D3E4368-57B8-4538-9A17-1CDCD4349A2C}" type="sibTrans" cxnId="{1AF4B530-C78F-4A40-B5C2-14EACFFE4AD7}">
      <dgm:prSet/>
      <dgm:spPr/>
      <dgm:t>
        <a:bodyPr/>
        <a:lstStyle/>
        <a:p>
          <a:endParaRPr lang="fr-FR"/>
        </a:p>
      </dgm:t>
    </dgm:pt>
    <dgm:pt modelId="{DBF39A21-133A-462E-8D08-EDA44C259933}">
      <dgm:prSet phldrT="[Texte]"/>
      <dgm:spPr/>
      <dgm:t>
        <a:bodyPr/>
        <a:lstStyle/>
        <a:p>
          <a:r>
            <a:rPr lang="fr-FR" dirty="0"/>
            <a:t>Soir: 44 enfants</a:t>
          </a:r>
        </a:p>
      </dgm:t>
    </dgm:pt>
    <dgm:pt modelId="{68E48965-FD85-43F7-88CF-334AA009B99A}" type="parTrans" cxnId="{BF7E9449-87C8-441F-91D3-C9DA4275224C}">
      <dgm:prSet/>
      <dgm:spPr/>
      <dgm:t>
        <a:bodyPr/>
        <a:lstStyle/>
        <a:p>
          <a:endParaRPr lang="fr-FR"/>
        </a:p>
      </dgm:t>
    </dgm:pt>
    <dgm:pt modelId="{87B30FA5-A229-4D01-BCE6-8B1C7E008BAC}" type="sibTrans" cxnId="{BF7E9449-87C8-441F-91D3-C9DA4275224C}">
      <dgm:prSet/>
      <dgm:spPr/>
      <dgm:t>
        <a:bodyPr/>
        <a:lstStyle/>
        <a:p>
          <a:endParaRPr lang="fr-FR"/>
        </a:p>
      </dgm:t>
    </dgm:pt>
    <dgm:pt modelId="{1C246387-B880-442B-B344-98ECEC097BCE}">
      <dgm:prSet phldrT="[Texte]"/>
      <dgm:spPr/>
      <dgm:t>
        <a:bodyPr/>
        <a:lstStyle/>
        <a:p>
          <a:r>
            <a:rPr lang="fr-FR" dirty="0"/>
            <a:t>Enfants Ecole du Sacré Cœur: </a:t>
          </a:r>
        </a:p>
      </dgm:t>
    </dgm:pt>
    <dgm:pt modelId="{CBA3D018-3AF1-462C-B3D4-02B3D5E82B31}" type="parTrans" cxnId="{C7E1C285-D70B-4259-85DA-97D2BECB9A16}">
      <dgm:prSet/>
      <dgm:spPr/>
      <dgm:t>
        <a:bodyPr/>
        <a:lstStyle/>
        <a:p>
          <a:endParaRPr lang="fr-FR"/>
        </a:p>
      </dgm:t>
    </dgm:pt>
    <dgm:pt modelId="{D4F674AA-B39A-4F1C-9B54-CCBE19746A92}" type="sibTrans" cxnId="{C7E1C285-D70B-4259-85DA-97D2BECB9A16}">
      <dgm:prSet/>
      <dgm:spPr/>
      <dgm:t>
        <a:bodyPr/>
        <a:lstStyle/>
        <a:p>
          <a:endParaRPr lang="fr-FR"/>
        </a:p>
      </dgm:t>
    </dgm:pt>
    <dgm:pt modelId="{C3563871-5D41-42AD-A815-0E33BDC1B308}">
      <dgm:prSet phldrT="[Texte]"/>
      <dgm:spPr/>
      <dgm:t>
        <a:bodyPr/>
        <a:lstStyle/>
        <a:p>
          <a:endParaRPr lang="fr-FR" dirty="0"/>
        </a:p>
      </dgm:t>
    </dgm:pt>
    <dgm:pt modelId="{9BA5BFE7-2BE1-4ECA-9785-2A876B74DA56}" type="parTrans" cxnId="{81C179C9-E1A4-4A06-ACA0-987B11586439}">
      <dgm:prSet/>
      <dgm:spPr/>
      <dgm:t>
        <a:bodyPr/>
        <a:lstStyle/>
        <a:p>
          <a:endParaRPr lang="fr-FR"/>
        </a:p>
      </dgm:t>
    </dgm:pt>
    <dgm:pt modelId="{5FFAD175-1EBC-484D-95E2-94CBB245D452}" type="sibTrans" cxnId="{81C179C9-E1A4-4A06-ACA0-987B11586439}">
      <dgm:prSet/>
      <dgm:spPr/>
      <dgm:t>
        <a:bodyPr/>
        <a:lstStyle/>
        <a:p>
          <a:endParaRPr lang="fr-FR"/>
        </a:p>
      </dgm:t>
    </dgm:pt>
    <dgm:pt modelId="{47C88B22-A090-40D5-90B1-0AF3034B6ADA}">
      <dgm:prSet phldrT="[Texte]"/>
      <dgm:spPr/>
      <dgm:t>
        <a:bodyPr/>
        <a:lstStyle/>
        <a:p>
          <a:r>
            <a:rPr lang="fr-FR" dirty="0"/>
            <a:t>Soir: 5 enfants</a:t>
          </a:r>
        </a:p>
      </dgm:t>
    </dgm:pt>
    <dgm:pt modelId="{BD45FD7A-33E2-4621-94E0-367BA3FA42EC}" type="parTrans" cxnId="{C22EF6CE-59D2-4090-A110-E17B5BACEF92}">
      <dgm:prSet/>
      <dgm:spPr/>
      <dgm:t>
        <a:bodyPr/>
        <a:lstStyle/>
        <a:p>
          <a:endParaRPr lang="fr-FR"/>
        </a:p>
      </dgm:t>
    </dgm:pt>
    <dgm:pt modelId="{6E98386D-C164-426C-ACA2-8CC47BB49047}" type="sibTrans" cxnId="{C22EF6CE-59D2-4090-A110-E17B5BACEF92}">
      <dgm:prSet/>
      <dgm:spPr/>
      <dgm:t>
        <a:bodyPr/>
        <a:lstStyle/>
        <a:p>
          <a:endParaRPr lang="fr-FR"/>
        </a:p>
      </dgm:t>
    </dgm:pt>
    <dgm:pt modelId="{E47877A3-6DC3-4A20-A08F-18F4A077014B}">
      <dgm:prSet/>
      <dgm:spPr/>
      <dgm:t>
        <a:bodyPr/>
        <a:lstStyle/>
        <a:p>
          <a:r>
            <a:rPr lang="fr-FR" dirty="0"/>
            <a:t>Mercredis récréatifs</a:t>
          </a:r>
        </a:p>
      </dgm:t>
    </dgm:pt>
    <dgm:pt modelId="{445AAC59-C568-4A4D-BAC4-D46A407FF740}" type="parTrans" cxnId="{A2D8BB5B-9069-45D4-ADF7-03B79A66EDD9}">
      <dgm:prSet/>
      <dgm:spPr/>
      <dgm:t>
        <a:bodyPr/>
        <a:lstStyle/>
        <a:p>
          <a:endParaRPr lang="fr-FR"/>
        </a:p>
      </dgm:t>
    </dgm:pt>
    <dgm:pt modelId="{31234544-6915-47BD-91AC-155FF55A7056}" type="sibTrans" cxnId="{A2D8BB5B-9069-45D4-ADF7-03B79A66EDD9}">
      <dgm:prSet/>
      <dgm:spPr/>
      <dgm:t>
        <a:bodyPr/>
        <a:lstStyle/>
        <a:p>
          <a:endParaRPr lang="fr-FR"/>
        </a:p>
      </dgm:t>
    </dgm:pt>
    <dgm:pt modelId="{8253647C-D15F-4112-A7D0-6B56B09630E8}">
      <dgm:prSet/>
      <dgm:spPr/>
      <dgm:t>
        <a:bodyPr/>
        <a:lstStyle/>
        <a:p>
          <a:r>
            <a:rPr lang="fr-FR" dirty="0"/>
            <a:t>Matin: 49 enfants</a:t>
          </a:r>
        </a:p>
      </dgm:t>
    </dgm:pt>
    <dgm:pt modelId="{0CF8A7D9-1BCC-47DF-93C9-44DC77FA4213}" type="parTrans" cxnId="{ACDA46DC-4AA6-4220-B016-293725B61C0C}">
      <dgm:prSet/>
      <dgm:spPr/>
      <dgm:t>
        <a:bodyPr/>
        <a:lstStyle/>
        <a:p>
          <a:endParaRPr lang="fr-FR"/>
        </a:p>
      </dgm:t>
    </dgm:pt>
    <dgm:pt modelId="{48485F9A-A44A-41D7-832A-B4C89C19760B}" type="sibTrans" cxnId="{ACDA46DC-4AA6-4220-B016-293725B61C0C}">
      <dgm:prSet/>
      <dgm:spPr/>
      <dgm:t>
        <a:bodyPr/>
        <a:lstStyle/>
        <a:p>
          <a:endParaRPr lang="fr-FR"/>
        </a:p>
      </dgm:t>
    </dgm:pt>
    <dgm:pt modelId="{349DF3A4-4A0B-4882-9946-59ACE7754028}">
      <dgm:prSet/>
      <dgm:spPr/>
      <dgm:t>
        <a:bodyPr/>
        <a:lstStyle/>
        <a:p>
          <a:r>
            <a:rPr lang="fr-FR" dirty="0"/>
            <a:t>Après-midi: 33 enfants</a:t>
          </a:r>
        </a:p>
      </dgm:t>
    </dgm:pt>
    <dgm:pt modelId="{A61DE528-CF68-4830-8669-CD55690F9488}" type="parTrans" cxnId="{70D8A5FF-8A9C-4CA7-A6B1-BD70C3465AF5}">
      <dgm:prSet/>
      <dgm:spPr/>
      <dgm:t>
        <a:bodyPr/>
        <a:lstStyle/>
        <a:p>
          <a:endParaRPr lang="fr-FR"/>
        </a:p>
      </dgm:t>
    </dgm:pt>
    <dgm:pt modelId="{33F1208F-6499-4E00-BC60-3D329C4650D1}" type="sibTrans" cxnId="{70D8A5FF-8A9C-4CA7-A6B1-BD70C3465AF5}">
      <dgm:prSet/>
      <dgm:spPr/>
      <dgm:t>
        <a:bodyPr/>
        <a:lstStyle/>
        <a:p>
          <a:endParaRPr lang="fr-FR"/>
        </a:p>
      </dgm:t>
    </dgm:pt>
    <dgm:pt modelId="{D417C53F-6A2B-4321-8350-1530BD9CABF8}" type="pres">
      <dgm:prSet presAssocID="{19F72348-C570-463F-A74B-F6E55BFD2B0F}" presName="Name0" presStyleCnt="0">
        <dgm:presLayoutVars>
          <dgm:dir/>
          <dgm:animLvl val="lvl"/>
          <dgm:resizeHandles val="exact"/>
        </dgm:presLayoutVars>
      </dgm:prSet>
      <dgm:spPr/>
    </dgm:pt>
    <dgm:pt modelId="{C2EA6080-1399-49CB-B960-5DC4E964E9CE}" type="pres">
      <dgm:prSet presAssocID="{22E360E4-411F-4B44-BF3E-32022812583D}" presName="composite" presStyleCnt="0"/>
      <dgm:spPr/>
    </dgm:pt>
    <dgm:pt modelId="{1D1893D9-C69F-41DF-B0A2-B5B5AE20C804}" type="pres">
      <dgm:prSet presAssocID="{22E360E4-411F-4B44-BF3E-32022812583D}" presName="parTx" presStyleLbl="alignNode1" presStyleIdx="0" presStyleCnt="3" custLinFactNeighborX="-103" custLinFactNeighborY="1881">
        <dgm:presLayoutVars>
          <dgm:chMax val="0"/>
          <dgm:chPref val="0"/>
          <dgm:bulletEnabled val="1"/>
        </dgm:presLayoutVars>
      </dgm:prSet>
      <dgm:spPr/>
    </dgm:pt>
    <dgm:pt modelId="{C5D73E4A-577D-4983-AE76-9E156E449432}" type="pres">
      <dgm:prSet presAssocID="{22E360E4-411F-4B44-BF3E-32022812583D}" presName="desTx" presStyleLbl="alignAccFollowNode1" presStyleIdx="0" presStyleCnt="3">
        <dgm:presLayoutVars>
          <dgm:bulletEnabled val="1"/>
        </dgm:presLayoutVars>
      </dgm:prSet>
      <dgm:spPr/>
    </dgm:pt>
    <dgm:pt modelId="{6DACB74A-86C9-402F-AAEF-8E3F79F1D717}" type="pres">
      <dgm:prSet presAssocID="{0859D3B0-63C6-46DB-BCC2-3B01E8A0C9EE}" presName="space" presStyleCnt="0"/>
      <dgm:spPr/>
    </dgm:pt>
    <dgm:pt modelId="{1CF89353-55C6-4F6F-8369-541803FC6FEA}" type="pres">
      <dgm:prSet presAssocID="{9BCBBD89-1EC2-4500-8D0A-FB0355224497}" presName="composite" presStyleCnt="0"/>
      <dgm:spPr/>
    </dgm:pt>
    <dgm:pt modelId="{572ABCB4-32B7-42A8-B729-CB7C5541178D}" type="pres">
      <dgm:prSet presAssocID="{9BCBBD89-1EC2-4500-8D0A-FB0355224497}" presName="parTx" presStyleLbl="alignNode1" presStyleIdx="1" presStyleCnt="3">
        <dgm:presLayoutVars>
          <dgm:chMax val="0"/>
          <dgm:chPref val="0"/>
          <dgm:bulletEnabled val="1"/>
        </dgm:presLayoutVars>
      </dgm:prSet>
      <dgm:spPr/>
    </dgm:pt>
    <dgm:pt modelId="{86EF6D47-045C-4A69-9611-95263BB10625}" type="pres">
      <dgm:prSet presAssocID="{9BCBBD89-1EC2-4500-8D0A-FB0355224497}" presName="desTx" presStyleLbl="alignAccFollowNode1" presStyleIdx="1" presStyleCnt="3">
        <dgm:presLayoutVars>
          <dgm:bulletEnabled val="1"/>
        </dgm:presLayoutVars>
      </dgm:prSet>
      <dgm:spPr/>
    </dgm:pt>
    <dgm:pt modelId="{9EEDF756-9A53-45E8-B467-1131DAF60EBE}" type="pres">
      <dgm:prSet presAssocID="{E2BBE22E-6A9D-4EBB-B188-B94BE9505962}" presName="space" presStyleCnt="0"/>
      <dgm:spPr/>
    </dgm:pt>
    <dgm:pt modelId="{3FBF2EDD-92D7-4D12-B347-F95910297442}" type="pres">
      <dgm:prSet presAssocID="{E47877A3-6DC3-4A20-A08F-18F4A077014B}" presName="composite" presStyleCnt="0"/>
      <dgm:spPr/>
    </dgm:pt>
    <dgm:pt modelId="{EF7BA3BE-8943-4CB9-B397-149B51047E08}" type="pres">
      <dgm:prSet presAssocID="{E47877A3-6DC3-4A20-A08F-18F4A077014B}" presName="parTx" presStyleLbl="alignNode1" presStyleIdx="2" presStyleCnt="3">
        <dgm:presLayoutVars>
          <dgm:chMax val="0"/>
          <dgm:chPref val="0"/>
          <dgm:bulletEnabled val="1"/>
        </dgm:presLayoutVars>
      </dgm:prSet>
      <dgm:spPr/>
    </dgm:pt>
    <dgm:pt modelId="{501473A3-4B78-4809-AFE7-CC781AFD309E}" type="pres">
      <dgm:prSet presAssocID="{E47877A3-6DC3-4A20-A08F-18F4A077014B}" presName="desTx" presStyleLbl="alignAccFollowNode1" presStyleIdx="2" presStyleCnt="3" custLinFactNeighborX="2667" custLinFactNeighborY="-1688">
        <dgm:presLayoutVars>
          <dgm:bulletEnabled val="1"/>
        </dgm:presLayoutVars>
      </dgm:prSet>
      <dgm:spPr/>
    </dgm:pt>
  </dgm:ptLst>
  <dgm:cxnLst>
    <dgm:cxn modelId="{16A81103-03E6-46B8-9C29-4A521E10B2C6}" srcId="{19F72348-C570-463F-A74B-F6E55BFD2B0F}" destId="{9BCBBD89-1EC2-4500-8D0A-FB0355224497}" srcOrd="1" destOrd="0" parTransId="{D2640DD2-D4A5-416A-A547-2DF73BB900DF}" sibTransId="{E2BBE22E-6A9D-4EBB-B188-B94BE9505962}"/>
    <dgm:cxn modelId="{6ADC5305-A15F-4086-9188-CBBF46FF82C2}" type="presOf" srcId="{451A50A7-762A-46E3-A5BA-7AF6989D3BF0}" destId="{C5D73E4A-577D-4983-AE76-9E156E449432}" srcOrd="0" destOrd="5" presId="urn:microsoft.com/office/officeart/2005/8/layout/hList1"/>
    <dgm:cxn modelId="{7602F813-4244-4A52-B0E4-A25591861740}" srcId="{41CC7EF7-5F03-45A9-B8C6-B2B09EE70F9B}" destId="{F1110C39-2C3A-4FD9-BCB2-6F03D699EDF3}" srcOrd="1" destOrd="0" parTransId="{24906370-7D26-4C94-B760-1058A4FD85FC}" sibTransId="{42D3F8E8-C4A3-4CE1-B129-939D6303EB49}"/>
    <dgm:cxn modelId="{DC260F16-E563-427F-9C9B-BAD20CD30D74}" type="presOf" srcId="{C3563871-5D41-42AD-A815-0E33BDC1B308}" destId="{86EF6D47-045C-4A69-9611-95263BB10625}" srcOrd="0" destOrd="3" presId="urn:microsoft.com/office/officeart/2005/8/layout/hList1"/>
    <dgm:cxn modelId="{EA791D1E-FA90-4179-AC6B-3A3102F809C9}" type="presOf" srcId="{B28FBEEB-6523-4B92-8629-B96730563223}" destId="{C5D73E4A-577D-4983-AE76-9E156E449432}" srcOrd="0" destOrd="4" presId="urn:microsoft.com/office/officeart/2005/8/layout/hList1"/>
    <dgm:cxn modelId="{6D56C11F-4B9C-4775-B94C-E6B0513F8357}" type="presOf" srcId="{DBF39A21-133A-462E-8D08-EDA44C259933}" destId="{86EF6D47-045C-4A69-9611-95263BB10625}" srcOrd="0" destOrd="2" presId="urn:microsoft.com/office/officeart/2005/8/layout/hList1"/>
    <dgm:cxn modelId="{A78E8521-A4F8-43BD-9408-BCAE56119854}" type="presOf" srcId="{A0937FF1-DD5A-41E3-A781-C74637647E95}" destId="{C5D73E4A-577D-4983-AE76-9E156E449432}" srcOrd="0" destOrd="6" presId="urn:microsoft.com/office/officeart/2005/8/layout/hList1"/>
    <dgm:cxn modelId="{1AF4B530-C78F-4A40-B5C2-14EACFFE4AD7}" srcId="{AE7DF26C-CBAE-42AE-ACAC-BC2C063BAE3C}" destId="{4BC17037-A663-4F3A-ACD9-59D5819B5394}" srcOrd="0" destOrd="0" parTransId="{43BBF423-A0D4-4545-B2F2-071C0625A23A}" sibTransId="{0D3E4368-57B8-4538-9A17-1CDCD4349A2C}"/>
    <dgm:cxn modelId="{E0CA7F31-C414-43ED-A95B-4F7B993D9810}" srcId="{22E360E4-411F-4B44-BF3E-32022812583D}" destId="{B28FBEEB-6523-4B92-8629-B96730563223}" srcOrd="1" destOrd="0" parTransId="{423D9C75-3CB9-47D2-83BE-D7A3A117FFFD}" sibTransId="{8066893A-23C4-4699-AC4F-54AE7158A6C4}"/>
    <dgm:cxn modelId="{E48DAC31-2308-4661-AD3C-D713894B40C9}" type="presOf" srcId="{044A8B67-BDE1-40B7-9284-58ED041BE16F}" destId="{C5D73E4A-577D-4983-AE76-9E156E449432}" srcOrd="0" destOrd="1" presId="urn:microsoft.com/office/officeart/2005/8/layout/hList1"/>
    <dgm:cxn modelId="{FD347640-A842-4218-8FD8-38D2B691E3F3}" srcId="{41CC7EF7-5F03-45A9-B8C6-B2B09EE70F9B}" destId="{044A8B67-BDE1-40B7-9284-58ED041BE16F}" srcOrd="0" destOrd="0" parTransId="{EE217F70-266A-4A40-9209-B93D9C53721B}" sibTransId="{B63F1E2B-5B99-4D3C-BF0A-9507BE9C169F}"/>
    <dgm:cxn modelId="{A2D8BB5B-9069-45D4-ADF7-03B79A66EDD9}" srcId="{19F72348-C570-463F-A74B-F6E55BFD2B0F}" destId="{E47877A3-6DC3-4A20-A08F-18F4A077014B}" srcOrd="2" destOrd="0" parTransId="{445AAC59-C568-4A4D-BAC4-D46A407FF740}" sibTransId="{31234544-6915-47BD-91AC-155FF55A7056}"/>
    <dgm:cxn modelId="{C8FE005D-0A24-45C2-B669-D96D7AD3A8F7}" type="presOf" srcId="{8253647C-D15F-4112-A7D0-6B56B09630E8}" destId="{501473A3-4B78-4809-AFE7-CC781AFD309E}" srcOrd="0" destOrd="0" presId="urn:microsoft.com/office/officeart/2005/8/layout/hList1"/>
    <dgm:cxn modelId="{BF7E9449-87C8-441F-91D3-C9DA4275224C}" srcId="{AE7DF26C-CBAE-42AE-ACAC-BC2C063BAE3C}" destId="{DBF39A21-133A-462E-8D08-EDA44C259933}" srcOrd="1" destOrd="0" parTransId="{68E48965-FD85-43F7-88CF-334AA009B99A}" sibTransId="{87B30FA5-A229-4D01-BCE6-8B1C7E008BAC}"/>
    <dgm:cxn modelId="{C1F6FF4C-00FC-4831-A09E-E213459C7EED}" type="presOf" srcId="{47C88B22-A090-40D5-90B1-0AF3034B6ADA}" destId="{86EF6D47-045C-4A69-9611-95263BB10625}" srcOrd="0" destOrd="5" presId="urn:microsoft.com/office/officeart/2005/8/layout/hList1"/>
    <dgm:cxn modelId="{89A4A078-0F31-4F4F-9399-CE8D03BFA4EA}" type="presOf" srcId="{4BC17037-A663-4F3A-ACD9-59D5819B5394}" destId="{86EF6D47-045C-4A69-9611-95263BB10625}" srcOrd="0" destOrd="1" presId="urn:microsoft.com/office/officeart/2005/8/layout/hList1"/>
    <dgm:cxn modelId="{9DAC897E-6FAA-4CC0-9AD8-CCEABC3B6A58}" type="presOf" srcId="{19F72348-C570-463F-A74B-F6E55BFD2B0F}" destId="{D417C53F-6A2B-4321-8350-1530BD9CABF8}" srcOrd="0" destOrd="0" presId="urn:microsoft.com/office/officeart/2005/8/layout/hList1"/>
    <dgm:cxn modelId="{F86FE383-545C-4A5A-9123-CDFE28DE03F6}" srcId="{9BCBBD89-1EC2-4500-8D0A-FB0355224497}" destId="{AE7DF26C-CBAE-42AE-ACAC-BC2C063BAE3C}" srcOrd="0" destOrd="0" parTransId="{EA668C9A-288F-4E3C-82E9-E31649F36E90}" sibTransId="{383C291F-F459-4A67-88EF-05610A8E8B94}"/>
    <dgm:cxn modelId="{C7E1C285-D70B-4259-85DA-97D2BECB9A16}" srcId="{AE7DF26C-CBAE-42AE-ACAC-BC2C063BAE3C}" destId="{1C246387-B880-442B-B344-98ECEC097BCE}" srcOrd="3" destOrd="0" parTransId="{CBA3D018-3AF1-462C-B3D4-02B3D5E82B31}" sibTransId="{D4F674AA-B39A-4F1C-9B54-CCBE19746A92}"/>
    <dgm:cxn modelId="{E445E087-D37A-407D-B71E-1E7001DB7C4E}" srcId="{22E360E4-411F-4B44-BF3E-32022812583D}" destId="{41CC7EF7-5F03-45A9-B8C6-B2B09EE70F9B}" srcOrd="0" destOrd="0" parTransId="{650FF0A5-C550-4BA8-B952-792F09D7ABA5}" sibTransId="{0EC9AFB4-77BD-4D3D-BB38-5FA96AD8A7A0}"/>
    <dgm:cxn modelId="{4E1A608A-A659-45B4-90E9-3781E3C0788C}" type="presOf" srcId="{F1110C39-2C3A-4FD9-BCB2-6F03D699EDF3}" destId="{C5D73E4A-577D-4983-AE76-9E156E449432}" srcOrd="0" destOrd="2" presId="urn:microsoft.com/office/officeart/2005/8/layout/hList1"/>
    <dgm:cxn modelId="{92D2B394-7A2D-4F31-B39D-9B49E33B2F58}" srcId="{22E360E4-411F-4B44-BF3E-32022812583D}" destId="{451A50A7-762A-46E3-A5BA-7AF6989D3BF0}" srcOrd="2" destOrd="0" parTransId="{345312A5-878E-401A-9A40-700B708A400B}" sibTransId="{B896FA7B-0D40-45E9-A57C-41DE34D347D2}"/>
    <dgm:cxn modelId="{29E10A9B-D350-4D1D-B1FA-241404C8B09B}" srcId="{41CC7EF7-5F03-45A9-B8C6-B2B09EE70F9B}" destId="{416B3890-B7B9-4CA6-82CE-A420AF35DCAA}" srcOrd="2" destOrd="0" parTransId="{DF491915-CD8E-4D8F-A74C-DC3B4ED6D73C}" sibTransId="{544A608A-FCEC-4A26-B971-46D89B54840E}"/>
    <dgm:cxn modelId="{690C97A3-DF5C-449C-919D-E74401EFB676}" type="presOf" srcId="{41CC7EF7-5F03-45A9-B8C6-B2B09EE70F9B}" destId="{C5D73E4A-577D-4983-AE76-9E156E449432}" srcOrd="0" destOrd="0" presId="urn:microsoft.com/office/officeart/2005/8/layout/hList1"/>
    <dgm:cxn modelId="{91E512C8-6F66-4C0A-B452-D5FC126A9884}" type="presOf" srcId="{416B3890-B7B9-4CA6-82CE-A420AF35DCAA}" destId="{C5D73E4A-577D-4983-AE76-9E156E449432}" srcOrd="0" destOrd="3" presId="urn:microsoft.com/office/officeart/2005/8/layout/hList1"/>
    <dgm:cxn modelId="{81C179C9-E1A4-4A06-ACA0-987B11586439}" srcId="{AE7DF26C-CBAE-42AE-ACAC-BC2C063BAE3C}" destId="{C3563871-5D41-42AD-A815-0E33BDC1B308}" srcOrd="2" destOrd="0" parTransId="{9BA5BFE7-2BE1-4ECA-9785-2A876B74DA56}" sibTransId="{5FFAD175-1EBC-484D-95E2-94CBB245D452}"/>
    <dgm:cxn modelId="{983EB3CA-56CF-4E28-979F-87C472330FEE}" type="presOf" srcId="{E47877A3-6DC3-4A20-A08F-18F4A077014B}" destId="{EF7BA3BE-8943-4CB9-B397-149B51047E08}" srcOrd="0" destOrd="0" presId="urn:microsoft.com/office/officeart/2005/8/layout/hList1"/>
    <dgm:cxn modelId="{C22EF6CE-59D2-4090-A110-E17B5BACEF92}" srcId="{AE7DF26C-CBAE-42AE-ACAC-BC2C063BAE3C}" destId="{47C88B22-A090-40D5-90B1-0AF3034B6ADA}" srcOrd="4" destOrd="0" parTransId="{BD45FD7A-33E2-4621-94E0-367BA3FA42EC}" sibTransId="{6E98386D-C164-426C-ACA2-8CC47BB49047}"/>
    <dgm:cxn modelId="{5CF10BCF-FFB5-49E1-86FD-9AF8B6C263ED}" type="presOf" srcId="{1C246387-B880-442B-B344-98ECEC097BCE}" destId="{86EF6D47-045C-4A69-9611-95263BB10625}" srcOrd="0" destOrd="4" presId="urn:microsoft.com/office/officeart/2005/8/layout/hList1"/>
    <dgm:cxn modelId="{4F3F9AD8-E5DC-4364-AEB5-BD8D2017EFFA}" type="presOf" srcId="{AE7DF26C-CBAE-42AE-ACAC-BC2C063BAE3C}" destId="{86EF6D47-045C-4A69-9611-95263BB10625}" srcOrd="0" destOrd="0" presId="urn:microsoft.com/office/officeart/2005/8/layout/hList1"/>
    <dgm:cxn modelId="{ACDA46DC-4AA6-4220-B016-293725B61C0C}" srcId="{E47877A3-6DC3-4A20-A08F-18F4A077014B}" destId="{8253647C-D15F-4112-A7D0-6B56B09630E8}" srcOrd="0" destOrd="0" parTransId="{0CF8A7D9-1BCC-47DF-93C9-44DC77FA4213}" sibTransId="{48485F9A-A44A-41D7-832A-B4C89C19760B}"/>
    <dgm:cxn modelId="{5B8B06E0-4A18-4107-8FBD-648E8BBFA2AB}" srcId="{22E360E4-411F-4B44-BF3E-32022812583D}" destId="{A0937FF1-DD5A-41E3-A781-C74637647E95}" srcOrd="3" destOrd="0" parTransId="{F79B528A-E6D6-493D-BE26-72D3CCAA167A}" sibTransId="{DF037800-ABD8-4FA5-A1EA-F927DBE97F5D}"/>
    <dgm:cxn modelId="{0B7DD4E3-1491-4504-9A6C-E4ABB26B8792}" type="presOf" srcId="{349DF3A4-4A0B-4882-9946-59ACE7754028}" destId="{501473A3-4B78-4809-AFE7-CC781AFD309E}" srcOrd="0" destOrd="1" presId="urn:microsoft.com/office/officeart/2005/8/layout/hList1"/>
    <dgm:cxn modelId="{00593BF2-1819-4EE6-9162-BE77352BE9A2}" srcId="{19F72348-C570-463F-A74B-F6E55BFD2B0F}" destId="{22E360E4-411F-4B44-BF3E-32022812583D}" srcOrd="0" destOrd="0" parTransId="{CDB5CE30-B7A4-46DC-8A5C-1B6B76661004}" sibTransId="{0859D3B0-63C6-46DB-BCC2-3B01E8A0C9EE}"/>
    <dgm:cxn modelId="{5D53F2FC-D7AF-41F7-8794-7B6C45A7BF47}" type="presOf" srcId="{22E360E4-411F-4B44-BF3E-32022812583D}" destId="{1D1893D9-C69F-41DF-B0A2-B5B5AE20C804}" srcOrd="0" destOrd="0" presId="urn:microsoft.com/office/officeart/2005/8/layout/hList1"/>
    <dgm:cxn modelId="{07D003FE-444B-41AC-B4AD-65C665C61E71}" type="presOf" srcId="{9BCBBD89-1EC2-4500-8D0A-FB0355224497}" destId="{572ABCB4-32B7-42A8-B729-CB7C5541178D}" srcOrd="0" destOrd="0" presId="urn:microsoft.com/office/officeart/2005/8/layout/hList1"/>
    <dgm:cxn modelId="{70D8A5FF-8A9C-4CA7-A6B1-BD70C3465AF5}" srcId="{E47877A3-6DC3-4A20-A08F-18F4A077014B}" destId="{349DF3A4-4A0B-4882-9946-59ACE7754028}" srcOrd="1" destOrd="0" parTransId="{A61DE528-CF68-4830-8669-CD55690F9488}" sibTransId="{33F1208F-6499-4E00-BC60-3D329C4650D1}"/>
    <dgm:cxn modelId="{891D5103-9877-46CE-8E4B-928E69733D78}" type="presParOf" srcId="{D417C53F-6A2B-4321-8350-1530BD9CABF8}" destId="{C2EA6080-1399-49CB-B960-5DC4E964E9CE}" srcOrd="0" destOrd="0" presId="urn:microsoft.com/office/officeart/2005/8/layout/hList1"/>
    <dgm:cxn modelId="{968C6F1F-9D29-4B8E-B37A-F0D9796938BF}" type="presParOf" srcId="{C2EA6080-1399-49CB-B960-5DC4E964E9CE}" destId="{1D1893D9-C69F-41DF-B0A2-B5B5AE20C804}" srcOrd="0" destOrd="0" presId="urn:microsoft.com/office/officeart/2005/8/layout/hList1"/>
    <dgm:cxn modelId="{DA30A384-8421-4B7B-87B3-1930D4A73B8E}" type="presParOf" srcId="{C2EA6080-1399-49CB-B960-5DC4E964E9CE}" destId="{C5D73E4A-577D-4983-AE76-9E156E449432}" srcOrd="1" destOrd="0" presId="urn:microsoft.com/office/officeart/2005/8/layout/hList1"/>
    <dgm:cxn modelId="{B39D8AC9-4C20-4C4B-A499-D713FDEC5CE7}" type="presParOf" srcId="{D417C53F-6A2B-4321-8350-1530BD9CABF8}" destId="{6DACB74A-86C9-402F-AAEF-8E3F79F1D717}" srcOrd="1" destOrd="0" presId="urn:microsoft.com/office/officeart/2005/8/layout/hList1"/>
    <dgm:cxn modelId="{75D8A7A8-7124-4D0D-84E8-4763504D4210}" type="presParOf" srcId="{D417C53F-6A2B-4321-8350-1530BD9CABF8}" destId="{1CF89353-55C6-4F6F-8369-541803FC6FEA}" srcOrd="2" destOrd="0" presId="urn:microsoft.com/office/officeart/2005/8/layout/hList1"/>
    <dgm:cxn modelId="{8B7C3759-A961-45F4-B7A2-5FDA16251792}" type="presParOf" srcId="{1CF89353-55C6-4F6F-8369-541803FC6FEA}" destId="{572ABCB4-32B7-42A8-B729-CB7C5541178D}" srcOrd="0" destOrd="0" presId="urn:microsoft.com/office/officeart/2005/8/layout/hList1"/>
    <dgm:cxn modelId="{174EEE99-A5FC-4062-9390-2365FFA0EC5C}" type="presParOf" srcId="{1CF89353-55C6-4F6F-8369-541803FC6FEA}" destId="{86EF6D47-045C-4A69-9611-95263BB10625}" srcOrd="1" destOrd="0" presId="urn:microsoft.com/office/officeart/2005/8/layout/hList1"/>
    <dgm:cxn modelId="{511E8EC3-43C0-45AE-B490-6D8F085C7B4F}" type="presParOf" srcId="{D417C53F-6A2B-4321-8350-1530BD9CABF8}" destId="{9EEDF756-9A53-45E8-B467-1131DAF60EBE}" srcOrd="3" destOrd="0" presId="urn:microsoft.com/office/officeart/2005/8/layout/hList1"/>
    <dgm:cxn modelId="{6F38C2F4-BAB7-40DC-9B9A-5E02A9C12784}" type="presParOf" srcId="{D417C53F-6A2B-4321-8350-1530BD9CABF8}" destId="{3FBF2EDD-92D7-4D12-B347-F95910297442}" srcOrd="4" destOrd="0" presId="urn:microsoft.com/office/officeart/2005/8/layout/hList1"/>
    <dgm:cxn modelId="{DE9A071A-2790-4485-8C4B-438628F306BF}" type="presParOf" srcId="{3FBF2EDD-92D7-4D12-B347-F95910297442}" destId="{EF7BA3BE-8943-4CB9-B397-149B51047E08}" srcOrd="0" destOrd="0" presId="urn:microsoft.com/office/officeart/2005/8/layout/hList1"/>
    <dgm:cxn modelId="{AE1B6172-B365-4585-8C6B-815FB537CFB2}" type="presParOf" srcId="{3FBF2EDD-92D7-4D12-B347-F95910297442}" destId="{501473A3-4B78-4809-AFE7-CC781AFD30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6EAE7DC-4576-4278-8476-059038F6D0B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C7F36557-61F0-44DB-86B2-6C57B9BA0D65}">
      <dgm:prSet phldrT="[Texte]" custT="1"/>
      <dgm:spPr/>
      <dgm:t>
        <a:bodyPr/>
        <a:lstStyle/>
        <a:p>
          <a:r>
            <a:rPr lang="fr-FR" sz="1800" dirty="0"/>
            <a:t>Site des Châtaigniers</a:t>
          </a:r>
        </a:p>
      </dgm:t>
    </dgm:pt>
    <dgm:pt modelId="{55FF278B-1CBE-4278-8928-8837DC5CF684}" type="parTrans" cxnId="{F066BFBE-039D-4167-AF31-C8169D9D8DB5}">
      <dgm:prSet/>
      <dgm:spPr/>
      <dgm:t>
        <a:bodyPr/>
        <a:lstStyle/>
        <a:p>
          <a:endParaRPr lang="fr-FR"/>
        </a:p>
      </dgm:t>
    </dgm:pt>
    <dgm:pt modelId="{6766FB4A-BAB2-429E-8BAC-8D8500EC0972}" type="sibTrans" cxnId="{F066BFBE-039D-4167-AF31-C8169D9D8DB5}">
      <dgm:prSet/>
      <dgm:spPr/>
      <dgm:t>
        <a:bodyPr/>
        <a:lstStyle/>
        <a:p>
          <a:endParaRPr lang="fr-FR"/>
        </a:p>
      </dgm:t>
    </dgm:pt>
    <dgm:pt modelId="{199A3A9F-C6A5-4783-AA9C-E77702151A43}">
      <dgm:prSet phldrT="[Texte]"/>
      <dgm:spPr/>
      <dgm:t>
        <a:bodyPr/>
        <a:lstStyle/>
        <a:p>
          <a:r>
            <a:rPr lang="fr-FR" dirty="0"/>
            <a:t>Enfants Ecole des Châtaigniers: 110 enfants</a:t>
          </a:r>
        </a:p>
      </dgm:t>
    </dgm:pt>
    <dgm:pt modelId="{5E1D3452-1FBE-4D38-B3E2-117D7C7F3187}" type="parTrans" cxnId="{01CE0D5B-B2AD-4156-92F2-EA630776DAEA}">
      <dgm:prSet/>
      <dgm:spPr/>
      <dgm:t>
        <a:bodyPr/>
        <a:lstStyle/>
        <a:p>
          <a:endParaRPr lang="fr-FR"/>
        </a:p>
      </dgm:t>
    </dgm:pt>
    <dgm:pt modelId="{773C9BC8-FD15-4128-88FF-B382208DBF83}" type="sibTrans" cxnId="{01CE0D5B-B2AD-4156-92F2-EA630776DAEA}">
      <dgm:prSet/>
      <dgm:spPr/>
      <dgm:t>
        <a:bodyPr/>
        <a:lstStyle/>
        <a:p>
          <a:endParaRPr lang="fr-FR"/>
        </a:p>
      </dgm:t>
    </dgm:pt>
    <dgm:pt modelId="{F6F78383-354B-4724-8E55-DF3BFC97FE74}">
      <dgm:prSet phldrT="[Texte]" custT="1"/>
      <dgm:spPr/>
      <dgm:t>
        <a:bodyPr/>
        <a:lstStyle/>
        <a:p>
          <a:r>
            <a:rPr lang="fr-FR" sz="1800" dirty="0"/>
            <a:t>Site de la Renardière</a:t>
          </a:r>
        </a:p>
      </dgm:t>
    </dgm:pt>
    <dgm:pt modelId="{E820DAB4-4324-4CD7-B968-3EFCF9BE59D1}" type="parTrans" cxnId="{75EBCF52-0B48-4EB7-989C-71B63C2740EC}">
      <dgm:prSet/>
      <dgm:spPr/>
      <dgm:t>
        <a:bodyPr/>
        <a:lstStyle/>
        <a:p>
          <a:endParaRPr lang="fr-FR"/>
        </a:p>
      </dgm:t>
    </dgm:pt>
    <dgm:pt modelId="{C3B2D32C-BAEF-4752-BA22-609364BDE723}" type="sibTrans" cxnId="{75EBCF52-0B48-4EB7-989C-71B63C2740EC}">
      <dgm:prSet/>
      <dgm:spPr/>
      <dgm:t>
        <a:bodyPr/>
        <a:lstStyle/>
        <a:p>
          <a:endParaRPr lang="fr-FR"/>
        </a:p>
      </dgm:t>
    </dgm:pt>
    <dgm:pt modelId="{1E44D285-BE62-4B39-AE94-3A87BBB9E0E3}">
      <dgm:prSet phldrT="[Texte]"/>
      <dgm:spPr/>
      <dgm:t>
        <a:bodyPr/>
        <a:lstStyle/>
        <a:p>
          <a:r>
            <a:rPr lang="fr-FR" dirty="0"/>
            <a:t>Enfants Ecole de la Renardière: 173 enfants</a:t>
          </a:r>
        </a:p>
      </dgm:t>
    </dgm:pt>
    <dgm:pt modelId="{8704F3FF-C209-4782-847A-860DF1A3BC22}" type="parTrans" cxnId="{3CF012A6-7FDB-409A-900E-DC9FD767619D}">
      <dgm:prSet/>
      <dgm:spPr/>
      <dgm:t>
        <a:bodyPr/>
        <a:lstStyle/>
        <a:p>
          <a:endParaRPr lang="fr-FR"/>
        </a:p>
      </dgm:t>
    </dgm:pt>
    <dgm:pt modelId="{5D99F758-1E88-478E-8A3B-5DE196C7A266}" type="sibTrans" cxnId="{3CF012A6-7FDB-409A-900E-DC9FD767619D}">
      <dgm:prSet/>
      <dgm:spPr/>
      <dgm:t>
        <a:bodyPr/>
        <a:lstStyle/>
        <a:p>
          <a:endParaRPr lang="fr-FR"/>
        </a:p>
      </dgm:t>
    </dgm:pt>
    <dgm:pt modelId="{60FEFC8C-BFE1-4331-8A9F-9C8C2A458B92}">
      <dgm:prSet phldrT="[Texte]"/>
      <dgm:spPr/>
      <dgm:t>
        <a:bodyPr/>
        <a:lstStyle/>
        <a:p>
          <a:r>
            <a:rPr lang="fr-FR" dirty="0"/>
            <a:t>Enfants Ecole Sacré Cœur: 56 enfants</a:t>
          </a:r>
        </a:p>
      </dgm:t>
    </dgm:pt>
    <dgm:pt modelId="{9F62603E-485B-45FF-822B-20CB97F99E06}" type="parTrans" cxnId="{1A35E597-4487-4BCB-82CA-B86700DE05CA}">
      <dgm:prSet/>
      <dgm:spPr/>
      <dgm:t>
        <a:bodyPr/>
        <a:lstStyle/>
        <a:p>
          <a:endParaRPr lang="fr-FR"/>
        </a:p>
      </dgm:t>
    </dgm:pt>
    <dgm:pt modelId="{B6CA5A06-19C8-4B74-93BF-004D327AA7AC}" type="sibTrans" cxnId="{1A35E597-4487-4BCB-82CA-B86700DE05CA}">
      <dgm:prSet/>
      <dgm:spPr/>
      <dgm:t>
        <a:bodyPr/>
        <a:lstStyle/>
        <a:p>
          <a:endParaRPr lang="fr-FR"/>
        </a:p>
      </dgm:t>
    </dgm:pt>
    <dgm:pt modelId="{3FF77CF1-3591-465D-95E5-E302732C613D}">
      <dgm:prSet phldrT="[Texte]" custT="1"/>
      <dgm:spPr/>
      <dgm:t>
        <a:bodyPr/>
        <a:lstStyle/>
        <a:p>
          <a:r>
            <a:rPr lang="fr-FR" sz="1800" dirty="0"/>
            <a:t>Autres</a:t>
          </a:r>
        </a:p>
      </dgm:t>
    </dgm:pt>
    <dgm:pt modelId="{89B7A760-91B1-41F0-9FB9-94ED18D4DF3A}" type="parTrans" cxnId="{491F5DE8-6D3F-421A-A032-3FFABDE4AB4D}">
      <dgm:prSet/>
      <dgm:spPr/>
      <dgm:t>
        <a:bodyPr/>
        <a:lstStyle/>
        <a:p>
          <a:endParaRPr lang="fr-FR"/>
        </a:p>
      </dgm:t>
    </dgm:pt>
    <dgm:pt modelId="{C333726E-4037-4695-AE0B-F56DB0D178C4}" type="sibTrans" cxnId="{491F5DE8-6D3F-421A-A032-3FFABDE4AB4D}">
      <dgm:prSet/>
      <dgm:spPr/>
      <dgm:t>
        <a:bodyPr/>
        <a:lstStyle/>
        <a:p>
          <a:endParaRPr lang="fr-FR"/>
        </a:p>
      </dgm:t>
    </dgm:pt>
    <dgm:pt modelId="{57E93667-2AA3-4D79-A2C0-9F07F49B98D7}">
      <dgm:prSet phldrT="[Texte]"/>
      <dgm:spPr/>
      <dgm:t>
        <a:bodyPr/>
        <a:lstStyle/>
        <a:p>
          <a:r>
            <a:rPr lang="fr-FR" dirty="0"/>
            <a:t>Foyer Logement : 68 personnes</a:t>
          </a:r>
        </a:p>
      </dgm:t>
    </dgm:pt>
    <dgm:pt modelId="{6B6D8DEF-9F81-44E1-B97A-5C5464103353}" type="parTrans" cxnId="{C2C4B03D-DEAE-463D-B3D7-4A2D9CD4D6BA}">
      <dgm:prSet/>
      <dgm:spPr/>
      <dgm:t>
        <a:bodyPr/>
        <a:lstStyle/>
        <a:p>
          <a:endParaRPr lang="fr-FR"/>
        </a:p>
      </dgm:t>
    </dgm:pt>
    <dgm:pt modelId="{818C5987-8589-4644-AB51-6866CF9E4852}" type="sibTrans" cxnId="{C2C4B03D-DEAE-463D-B3D7-4A2D9CD4D6BA}">
      <dgm:prSet/>
      <dgm:spPr/>
      <dgm:t>
        <a:bodyPr/>
        <a:lstStyle/>
        <a:p>
          <a:endParaRPr lang="fr-FR"/>
        </a:p>
      </dgm:t>
    </dgm:pt>
    <dgm:pt modelId="{D8CF4A15-E6F7-4841-B8DB-398D68A12088}">
      <dgm:prSet phldrT="[Texte]"/>
      <dgm:spPr/>
      <dgm:t>
        <a:bodyPr/>
        <a:lstStyle/>
        <a:p>
          <a:r>
            <a:rPr lang="fr-FR" dirty="0"/>
            <a:t>Portage à domicile : 45 personnes</a:t>
          </a:r>
        </a:p>
      </dgm:t>
    </dgm:pt>
    <dgm:pt modelId="{58C1CCF5-E8D5-406C-8913-40ECC69A5A02}" type="parTrans" cxnId="{8C058935-00B8-451A-8369-235888054030}">
      <dgm:prSet/>
      <dgm:spPr/>
      <dgm:t>
        <a:bodyPr/>
        <a:lstStyle/>
        <a:p>
          <a:endParaRPr lang="fr-FR"/>
        </a:p>
      </dgm:t>
    </dgm:pt>
    <dgm:pt modelId="{2C4B6740-EF36-434B-87DD-A477336ED470}" type="sibTrans" cxnId="{8C058935-00B8-451A-8369-235888054030}">
      <dgm:prSet/>
      <dgm:spPr/>
      <dgm:t>
        <a:bodyPr/>
        <a:lstStyle/>
        <a:p>
          <a:endParaRPr lang="fr-FR"/>
        </a:p>
      </dgm:t>
    </dgm:pt>
    <dgm:pt modelId="{498426E8-B5D1-4066-B4A3-AF7E6B3A613B}" type="pres">
      <dgm:prSet presAssocID="{86EAE7DC-4576-4278-8476-059038F6D0B5}" presName="Name0" presStyleCnt="0">
        <dgm:presLayoutVars>
          <dgm:dir/>
          <dgm:animLvl val="lvl"/>
          <dgm:resizeHandles val="exact"/>
        </dgm:presLayoutVars>
      </dgm:prSet>
      <dgm:spPr/>
    </dgm:pt>
    <dgm:pt modelId="{8BA99A0A-6757-42DF-ADE7-5C031AA82A6C}" type="pres">
      <dgm:prSet presAssocID="{C7F36557-61F0-44DB-86B2-6C57B9BA0D65}" presName="linNode" presStyleCnt="0"/>
      <dgm:spPr/>
    </dgm:pt>
    <dgm:pt modelId="{FEFD9F9F-BFD0-4A48-8F04-E39E7F46283D}" type="pres">
      <dgm:prSet presAssocID="{C7F36557-61F0-44DB-86B2-6C57B9BA0D65}" presName="parentText" presStyleLbl="node1" presStyleIdx="0" presStyleCnt="3">
        <dgm:presLayoutVars>
          <dgm:chMax val="1"/>
          <dgm:bulletEnabled val="1"/>
        </dgm:presLayoutVars>
      </dgm:prSet>
      <dgm:spPr/>
    </dgm:pt>
    <dgm:pt modelId="{44FEAE88-7810-460B-B4BC-E11BA1AA8B8E}" type="pres">
      <dgm:prSet presAssocID="{C7F36557-61F0-44DB-86B2-6C57B9BA0D65}" presName="descendantText" presStyleLbl="alignAccFollowNode1" presStyleIdx="0" presStyleCnt="3" custLinFactNeighborX="-502" custLinFactNeighborY="843">
        <dgm:presLayoutVars>
          <dgm:bulletEnabled val="1"/>
        </dgm:presLayoutVars>
      </dgm:prSet>
      <dgm:spPr/>
    </dgm:pt>
    <dgm:pt modelId="{4040CDF9-3EB4-4F66-817A-446CA40AF19F}" type="pres">
      <dgm:prSet presAssocID="{6766FB4A-BAB2-429E-8BAC-8D8500EC0972}" presName="sp" presStyleCnt="0"/>
      <dgm:spPr/>
    </dgm:pt>
    <dgm:pt modelId="{5D3B8020-C1DF-4F39-879F-0E3D60C14EAD}" type="pres">
      <dgm:prSet presAssocID="{F6F78383-354B-4724-8E55-DF3BFC97FE74}" presName="linNode" presStyleCnt="0"/>
      <dgm:spPr/>
    </dgm:pt>
    <dgm:pt modelId="{6D3F1F3A-B1CE-4F34-9657-8266A610D671}" type="pres">
      <dgm:prSet presAssocID="{F6F78383-354B-4724-8E55-DF3BFC97FE74}" presName="parentText" presStyleLbl="node1" presStyleIdx="1" presStyleCnt="3">
        <dgm:presLayoutVars>
          <dgm:chMax val="1"/>
          <dgm:bulletEnabled val="1"/>
        </dgm:presLayoutVars>
      </dgm:prSet>
      <dgm:spPr/>
    </dgm:pt>
    <dgm:pt modelId="{7BC8B568-D779-49FA-A41D-2D2FCE86CFD3}" type="pres">
      <dgm:prSet presAssocID="{F6F78383-354B-4724-8E55-DF3BFC97FE74}" presName="descendantText" presStyleLbl="alignAccFollowNode1" presStyleIdx="1" presStyleCnt="3">
        <dgm:presLayoutVars>
          <dgm:bulletEnabled val="1"/>
        </dgm:presLayoutVars>
      </dgm:prSet>
      <dgm:spPr/>
    </dgm:pt>
    <dgm:pt modelId="{9C3E05DA-4115-4AEB-B1E5-31B0DB9781FF}" type="pres">
      <dgm:prSet presAssocID="{C3B2D32C-BAEF-4752-BA22-609364BDE723}" presName="sp" presStyleCnt="0"/>
      <dgm:spPr/>
    </dgm:pt>
    <dgm:pt modelId="{3187AFE4-0CF0-47C4-9F83-8C9456109070}" type="pres">
      <dgm:prSet presAssocID="{3FF77CF1-3591-465D-95E5-E302732C613D}" presName="linNode" presStyleCnt="0"/>
      <dgm:spPr/>
    </dgm:pt>
    <dgm:pt modelId="{EC199F18-3FE7-40B1-B9DF-31FF1DD8CFD3}" type="pres">
      <dgm:prSet presAssocID="{3FF77CF1-3591-465D-95E5-E302732C613D}" presName="parentText" presStyleLbl="node1" presStyleIdx="2" presStyleCnt="3">
        <dgm:presLayoutVars>
          <dgm:chMax val="1"/>
          <dgm:bulletEnabled val="1"/>
        </dgm:presLayoutVars>
      </dgm:prSet>
      <dgm:spPr/>
    </dgm:pt>
    <dgm:pt modelId="{AA92AC15-25A9-4DA2-AEED-35C64EB66436}" type="pres">
      <dgm:prSet presAssocID="{3FF77CF1-3591-465D-95E5-E302732C613D}" presName="descendantText" presStyleLbl="alignAccFollowNode1" presStyleIdx="2" presStyleCnt="3" custLinFactNeighborX="-1316" custLinFactNeighborY="-2997">
        <dgm:presLayoutVars>
          <dgm:bulletEnabled val="1"/>
        </dgm:presLayoutVars>
      </dgm:prSet>
      <dgm:spPr/>
    </dgm:pt>
  </dgm:ptLst>
  <dgm:cxnLst>
    <dgm:cxn modelId="{69559934-EE5D-428C-99BD-44742B9F3D2E}" type="presOf" srcId="{3FF77CF1-3591-465D-95E5-E302732C613D}" destId="{EC199F18-3FE7-40B1-B9DF-31FF1DD8CFD3}" srcOrd="0" destOrd="0" presId="urn:microsoft.com/office/officeart/2005/8/layout/vList5"/>
    <dgm:cxn modelId="{8C058935-00B8-451A-8369-235888054030}" srcId="{3FF77CF1-3591-465D-95E5-E302732C613D}" destId="{D8CF4A15-E6F7-4841-B8DB-398D68A12088}" srcOrd="1" destOrd="0" parTransId="{58C1CCF5-E8D5-406C-8913-40ECC69A5A02}" sibTransId="{2C4B6740-EF36-434B-87DD-A477336ED470}"/>
    <dgm:cxn modelId="{C2C4B03D-DEAE-463D-B3D7-4A2D9CD4D6BA}" srcId="{3FF77CF1-3591-465D-95E5-E302732C613D}" destId="{57E93667-2AA3-4D79-A2C0-9F07F49B98D7}" srcOrd="0" destOrd="0" parTransId="{6B6D8DEF-9F81-44E1-B97A-5C5464103353}" sibTransId="{818C5987-8589-4644-AB51-6866CF9E4852}"/>
    <dgm:cxn modelId="{01CE0D5B-B2AD-4156-92F2-EA630776DAEA}" srcId="{C7F36557-61F0-44DB-86B2-6C57B9BA0D65}" destId="{199A3A9F-C6A5-4783-AA9C-E77702151A43}" srcOrd="0" destOrd="0" parTransId="{5E1D3452-1FBE-4D38-B3E2-117D7C7F3187}" sibTransId="{773C9BC8-FD15-4128-88FF-B382208DBF83}"/>
    <dgm:cxn modelId="{2FA32363-BAFF-4E5B-BB45-A139BA1D6B72}" type="presOf" srcId="{86EAE7DC-4576-4278-8476-059038F6D0B5}" destId="{498426E8-B5D1-4066-B4A3-AF7E6B3A613B}" srcOrd="0" destOrd="0" presId="urn:microsoft.com/office/officeart/2005/8/layout/vList5"/>
    <dgm:cxn modelId="{CD844665-11A2-4358-A24D-E9B3C48BEC95}" type="presOf" srcId="{F6F78383-354B-4724-8E55-DF3BFC97FE74}" destId="{6D3F1F3A-B1CE-4F34-9657-8266A610D671}" srcOrd="0" destOrd="0" presId="urn:microsoft.com/office/officeart/2005/8/layout/vList5"/>
    <dgm:cxn modelId="{4638DA45-1158-40B0-B9A9-56F59A148F22}" type="presOf" srcId="{C7F36557-61F0-44DB-86B2-6C57B9BA0D65}" destId="{FEFD9F9F-BFD0-4A48-8F04-E39E7F46283D}" srcOrd="0" destOrd="0" presId="urn:microsoft.com/office/officeart/2005/8/layout/vList5"/>
    <dgm:cxn modelId="{CA8F5A71-E055-4FB6-8552-F3A2CD6ECB4E}" type="presOf" srcId="{D8CF4A15-E6F7-4841-B8DB-398D68A12088}" destId="{AA92AC15-25A9-4DA2-AEED-35C64EB66436}" srcOrd="0" destOrd="1" presId="urn:microsoft.com/office/officeart/2005/8/layout/vList5"/>
    <dgm:cxn modelId="{75EBCF52-0B48-4EB7-989C-71B63C2740EC}" srcId="{86EAE7DC-4576-4278-8476-059038F6D0B5}" destId="{F6F78383-354B-4724-8E55-DF3BFC97FE74}" srcOrd="1" destOrd="0" parTransId="{E820DAB4-4324-4CD7-B968-3EFCF9BE59D1}" sibTransId="{C3B2D32C-BAEF-4752-BA22-609364BDE723}"/>
    <dgm:cxn modelId="{26585578-69A6-4631-A2DD-F3CBB6174144}" type="presOf" srcId="{57E93667-2AA3-4D79-A2C0-9F07F49B98D7}" destId="{AA92AC15-25A9-4DA2-AEED-35C64EB66436}" srcOrd="0" destOrd="0" presId="urn:microsoft.com/office/officeart/2005/8/layout/vList5"/>
    <dgm:cxn modelId="{1A35E597-4487-4BCB-82CA-B86700DE05CA}" srcId="{F6F78383-354B-4724-8E55-DF3BFC97FE74}" destId="{60FEFC8C-BFE1-4331-8A9F-9C8C2A458B92}" srcOrd="1" destOrd="0" parTransId="{9F62603E-485B-45FF-822B-20CB97F99E06}" sibTransId="{B6CA5A06-19C8-4B74-93BF-004D327AA7AC}"/>
    <dgm:cxn modelId="{C07C8EA0-248B-4BEF-B8E4-D4C2B3F5EEA2}" type="presOf" srcId="{60FEFC8C-BFE1-4331-8A9F-9C8C2A458B92}" destId="{7BC8B568-D779-49FA-A41D-2D2FCE86CFD3}" srcOrd="0" destOrd="1" presId="urn:microsoft.com/office/officeart/2005/8/layout/vList5"/>
    <dgm:cxn modelId="{3CF012A6-7FDB-409A-900E-DC9FD767619D}" srcId="{F6F78383-354B-4724-8E55-DF3BFC97FE74}" destId="{1E44D285-BE62-4B39-AE94-3A87BBB9E0E3}" srcOrd="0" destOrd="0" parTransId="{8704F3FF-C209-4782-847A-860DF1A3BC22}" sibTransId="{5D99F758-1E88-478E-8A3B-5DE196C7A266}"/>
    <dgm:cxn modelId="{F066BFBE-039D-4167-AF31-C8169D9D8DB5}" srcId="{86EAE7DC-4576-4278-8476-059038F6D0B5}" destId="{C7F36557-61F0-44DB-86B2-6C57B9BA0D65}" srcOrd="0" destOrd="0" parTransId="{55FF278B-1CBE-4278-8928-8837DC5CF684}" sibTransId="{6766FB4A-BAB2-429E-8BAC-8D8500EC0972}"/>
    <dgm:cxn modelId="{A4712CCA-7B04-44FA-9C81-67F40BE8EEC5}" type="presOf" srcId="{1E44D285-BE62-4B39-AE94-3A87BBB9E0E3}" destId="{7BC8B568-D779-49FA-A41D-2D2FCE86CFD3}" srcOrd="0" destOrd="0" presId="urn:microsoft.com/office/officeart/2005/8/layout/vList5"/>
    <dgm:cxn modelId="{491F5DE8-6D3F-421A-A032-3FFABDE4AB4D}" srcId="{86EAE7DC-4576-4278-8476-059038F6D0B5}" destId="{3FF77CF1-3591-465D-95E5-E302732C613D}" srcOrd="2" destOrd="0" parTransId="{89B7A760-91B1-41F0-9FB9-94ED18D4DF3A}" sibTransId="{C333726E-4037-4695-AE0B-F56DB0D178C4}"/>
    <dgm:cxn modelId="{33E2D7EE-9539-4241-A9F8-1AAA451E0EED}" type="presOf" srcId="{199A3A9F-C6A5-4783-AA9C-E77702151A43}" destId="{44FEAE88-7810-460B-B4BC-E11BA1AA8B8E}" srcOrd="0" destOrd="0" presId="urn:microsoft.com/office/officeart/2005/8/layout/vList5"/>
    <dgm:cxn modelId="{0D8F7783-8ECC-4814-9A83-00AACD1ECC9F}" type="presParOf" srcId="{498426E8-B5D1-4066-B4A3-AF7E6B3A613B}" destId="{8BA99A0A-6757-42DF-ADE7-5C031AA82A6C}" srcOrd="0" destOrd="0" presId="urn:microsoft.com/office/officeart/2005/8/layout/vList5"/>
    <dgm:cxn modelId="{9FB0C16D-EEE8-432B-ABD0-7E1AEE18D578}" type="presParOf" srcId="{8BA99A0A-6757-42DF-ADE7-5C031AA82A6C}" destId="{FEFD9F9F-BFD0-4A48-8F04-E39E7F46283D}" srcOrd="0" destOrd="0" presId="urn:microsoft.com/office/officeart/2005/8/layout/vList5"/>
    <dgm:cxn modelId="{DD11EB99-AF4C-4764-A714-0B2A6E0F1249}" type="presParOf" srcId="{8BA99A0A-6757-42DF-ADE7-5C031AA82A6C}" destId="{44FEAE88-7810-460B-B4BC-E11BA1AA8B8E}" srcOrd="1" destOrd="0" presId="urn:microsoft.com/office/officeart/2005/8/layout/vList5"/>
    <dgm:cxn modelId="{E02D0A4D-553C-4FBB-B4C5-2BDEF0DFAEB8}" type="presParOf" srcId="{498426E8-B5D1-4066-B4A3-AF7E6B3A613B}" destId="{4040CDF9-3EB4-4F66-817A-446CA40AF19F}" srcOrd="1" destOrd="0" presId="urn:microsoft.com/office/officeart/2005/8/layout/vList5"/>
    <dgm:cxn modelId="{AD0F6926-3B5D-4047-B29A-BC7C83C3997C}" type="presParOf" srcId="{498426E8-B5D1-4066-B4A3-AF7E6B3A613B}" destId="{5D3B8020-C1DF-4F39-879F-0E3D60C14EAD}" srcOrd="2" destOrd="0" presId="urn:microsoft.com/office/officeart/2005/8/layout/vList5"/>
    <dgm:cxn modelId="{DEE7A25E-A595-42DE-B267-FE3DD22ECC31}" type="presParOf" srcId="{5D3B8020-C1DF-4F39-879F-0E3D60C14EAD}" destId="{6D3F1F3A-B1CE-4F34-9657-8266A610D671}" srcOrd="0" destOrd="0" presId="urn:microsoft.com/office/officeart/2005/8/layout/vList5"/>
    <dgm:cxn modelId="{1121DF69-AA47-4358-A77F-71498D35EFBA}" type="presParOf" srcId="{5D3B8020-C1DF-4F39-879F-0E3D60C14EAD}" destId="{7BC8B568-D779-49FA-A41D-2D2FCE86CFD3}" srcOrd="1" destOrd="0" presId="urn:microsoft.com/office/officeart/2005/8/layout/vList5"/>
    <dgm:cxn modelId="{3D51F353-D927-4B62-B44E-13B55768F919}" type="presParOf" srcId="{498426E8-B5D1-4066-B4A3-AF7E6B3A613B}" destId="{9C3E05DA-4115-4AEB-B1E5-31B0DB9781FF}" srcOrd="3" destOrd="0" presId="urn:microsoft.com/office/officeart/2005/8/layout/vList5"/>
    <dgm:cxn modelId="{42BA90D1-3605-4BA1-98E0-99DE3E4DE4F4}" type="presParOf" srcId="{498426E8-B5D1-4066-B4A3-AF7E6B3A613B}" destId="{3187AFE4-0CF0-47C4-9F83-8C9456109070}" srcOrd="4" destOrd="0" presId="urn:microsoft.com/office/officeart/2005/8/layout/vList5"/>
    <dgm:cxn modelId="{FE98F5CB-5F47-4AA9-A78B-D0EC80C07F2E}" type="presParOf" srcId="{3187AFE4-0CF0-47C4-9F83-8C9456109070}" destId="{EC199F18-3FE7-40B1-B9DF-31FF1DD8CFD3}" srcOrd="0" destOrd="0" presId="urn:microsoft.com/office/officeart/2005/8/layout/vList5"/>
    <dgm:cxn modelId="{8B58F4EB-6511-4FED-81CE-B64E72D9FC8F}" type="presParOf" srcId="{3187AFE4-0CF0-47C4-9F83-8C9456109070}" destId="{AA92AC15-25A9-4DA2-AEED-35C64EB664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893D9-C69F-41DF-B0A2-B5B5AE20C804}">
      <dsp:nvSpPr>
        <dsp:cNvPr id="0" name=""/>
        <dsp:cNvSpPr/>
      </dsp:nvSpPr>
      <dsp:spPr>
        <a:xfrm>
          <a:off x="0" y="841208"/>
          <a:ext cx="2476500" cy="96792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FR" sz="1200" kern="1200" dirty="0"/>
            <a:t>Ecole des Châtaigniers</a:t>
          </a:r>
        </a:p>
        <a:p>
          <a:pPr marL="0" lvl="0" indent="0" algn="ctr" defTabSz="533400">
            <a:lnSpc>
              <a:spcPct val="90000"/>
            </a:lnSpc>
            <a:spcBef>
              <a:spcPct val="0"/>
            </a:spcBef>
            <a:spcAft>
              <a:spcPct val="35000"/>
            </a:spcAft>
            <a:buNone/>
          </a:pPr>
          <a:r>
            <a:rPr lang="fr-FR" sz="1200" kern="1200" dirty="0"/>
            <a:t>7 classes: 154 élèves</a:t>
          </a:r>
        </a:p>
        <a:p>
          <a:pPr marL="0" lvl="0" indent="0" algn="ctr" defTabSz="533400">
            <a:lnSpc>
              <a:spcPct val="90000"/>
            </a:lnSpc>
            <a:spcBef>
              <a:spcPct val="0"/>
            </a:spcBef>
            <a:spcAft>
              <a:spcPct val="35000"/>
            </a:spcAft>
            <a:buNone/>
          </a:pPr>
          <a:r>
            <a:rPr lang="fr-FR" sz="1200" kern="1200" dirty="0"/>
            <a:t>(Rentrée 2019: 165)</a:t>
          </a:r>
        </a:p>
      </dsp:txBody>
      <dsp:txXfrm>
        <a:off x="0" y="841208"/>
        <a:ext cx="2476500" cy="967924"/>
      </dsp:txXfrm>
    </dsp:sp>
    <dsp:sp modelId="{C5D73E4A-577D-4983-AE76-9E156E449432}">
      <dsp:nvSpPr>
        <dsp:cNvPr id="0" name=""/>
        <dsp:cNvSpPr/>
      </dsp:nvSpPr>
      <dsp:spPr>
        <a:xfrm>
          <a:off x="2540" y="1790925"/>
          <a:ext cx="2476500" cy="5270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Elémentaire: 112 élèves</a:t>
          </a:r>
        </a:p>
        <a:p>
          <a:pPr marL="114300" lvl="1" indent="-114300" algn="l" defTabSz="533400">
            <a:lnSpc>
              <a:spcPct val="90000"/>
            </a:lnSpc>
            <a:spcBef>
              <a:spcPct val="0"/>
            </a:spcBef>
            <a:spcAft>
              <a:spcPct val="15000"/>
            </a:spcAft>
            <a:buChar char="•"/>
          </a:pPr>
          <a:r>
            <a:rPr lang="fr-FR" sz="1200" kern="1200" dirty="0"/>
            <a:t>Maternelle: 42 élèves</a:t>
          </a:r>
        </a:p>
      </dsp:txBody>
      <dsp:txXfrm>
        <a:off x="2540" y="1790925"/>
        <a:ext cx="2476500" cy="527040"/>
      </dsp:txXfrm>
    </dsp:sp>
    <dsp:sp modelId="{572ABCB4-32B7-42A8-B729-CB7C5541178D}">
      <dsp:nvSpPr>
        <dsp:cNvPr id="0" name=""/>
        <dsp:cNvSpPr/>
      </dsp:nvSpPr>
      <dsp:spPr>
        <a:xfrm>
          <a:off x="2825750" y="823001"/>
          <a:ext cx="2476500" cy="967924"/>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FR" sz="1200" kern="1200" dirty="0"/>
            <a:t>Ecole de la Renardière</a:t>
          </a:r>
        </a:p>
        <a:p>
          <a:pPr marL="0" lvl="0" indent="0" algn="ctr" defTabSz="533400">
            <a:lnSpc>
              <a:spcPct val="90000"/>
            </a:lnSpc>
            <a:spcBef>
              <a:spcPct val="0"/>
            </a:spcBef>
            <a:spcAft>
              <a:spcPct val="35000"/>
            </a:spcAft>
            <a:buNone/>
          </a:pPr>
          <a:r>
            <a:rPr lang="fr-FR" sz="1200" kern="1200" dirty="0"/>
            <a:t>9 classes + 1 classe ULIS</a:t>
          </a:r>
        </a:p>
        <a:p>
          <a:pPr marL="0" lvl="0" indent="0" algn="ctr" defTabSz="533400">
            <a:lnSpc>
              <a:spcPct val="90000"/>
            </a:lnSpc>
            <a:spcBef>
              <a:spcPct val="0"/>
            </a:spcBef>
            <a:spcAft>
              <a:spcPct val="35000"/>
            </a:spcAft>
            <a:buNone/>
          </a:pPr>
          <a:r>
            <a:rPr lang="fr-FR" sz="1200" kern="1200" dirty="0"/>
            <a:t>211 élèves</a:t>
          </a:r>
        </a:p>
        <a:p>
          <a:pPr marL="0" lvl="0" indent="0" algn="ctr" defTabSz="533400">
            <a:lnSpc>
              <a:spcPct val="90000"/>
            </a:lnSpc>
            <a:spcBef>
              <a:spcPct val="0"/>
            </a:spcBef>
            <a:spcAft>
              <a:spcPct val="35000"/>
            </a:spcAft>
            <a:buNone/>
          </a:pPr>
          <a:r>
            <a:rPr lang="fr-FR" sz="1200" kern="1200" dirty="0"/>
            <a:t>(Rentrée 2019: 234)</a:t>
          </a:r>
        </a:p>
      </dsp:txBody>
      <dsp:txXfrm>
        <a:off x="2825750" y="823001"/>
        <a:ext cx="2476500" cy="967924"/>
      </dsp:txXfrm>
    </dsp:sp>
    <dsp:sp modelId="{86EF6D47-045C-4A69-9611-95263BB10625}">
      <dsp:nvSpPr>
        <dsp:cNvPr id="0" name=""/>
        <dsp:cNvSpPr/>
      </dsp:nvSpPr>
      <dsp:spPr>
        <a:xfrm>
          <a:off x="2825750" y="1790925"/>
          <a:ext cx="2476500" cy="52704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Elémentaire: 134 élèves</a:t>
          </a:r>
        </a:p>
        <a:p>
          <a:pPr marL="114300" lvl="1" indent="-114300" algn="l" defTabSz="533400">
            <a:lnSpc>
              <a:spcPct val="90000"/>
            </a:lnSpc>
            <a:spcBef>
              <a:spcPct val="0"/>
            </a:spcBef>
            <a:spcAft>
              <a:spcPct val="15000"/>
            </a:spcAft>
            <a:buChar char="•"/>
          </a:pPr>
          <a:r>
            <a:rPr lang="fr-FR" sz="1200" kern="1200" dirty="0"/>
            <a:t>Maternelle: 65 élèves</a:t>
          </a:r>
        </a:p>
      </dsp:txBody>
      <dsp:txXfrm>
        <a:off x="2825750" y="1790925"/>
        <a:ext cx="2476500" cy="527040"/>
      </dsp:txXfrm>
    </dsp:sp>
    <dsp:sp modelId="{1B8EFFFE-07D9-457E-9710-8360F43AEAA2}">
      <dsp:nvSpPr>
        <dsp:cNvPr id="0" name=""/>
        <dsp:cNvSpPr/>
      </dsp:nvSpPr>
      <dsp:spPr>
        <a:xfrm>
          <a:off x="5648960" y="823001"/>
          <a:ext cx="2476500" cy="967924"/>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FR" sz="1200" kern="1200" dirty="0"/>
            <a:t>Ecole du Sacré Cœur</a:t>
          </a:r>
        </a:p>
        <a:p>
          <a:pPr marL="0" lvl="0" indent="0" algn="ctr" defTabSz="533400">
            <a:lnSpc>
              <a:spcPct val="90000"/>
            </a:lnSpc>
            <a:spcBef>
              <a:spcPct val="0"/>
            </a:spcBef>
            <a:spcAft>
              <a:spcPct val="35000"/>
            </a:spcAft>
            <a:buNone/>
          </a:pPr>
          <a:r>
            <a:rPr lang="fr-FR" sz="1200" kern="1200" dirty="0"/>
            <a:t>4 classes:</a:t>
          </a:r>
        </a:p>
        <a:p>
          <a:pPr marL="0" lvl="0" indent="0" algn="ctr" defTabSz="533400">
            <a:lnSpc>
              <a:spcPct val="90000"/>
            </a:lnSpc>
            <a:spcBef>
              <a:spcPct val="0"/>
            </a:spcBef>
            <a:spcAft>
              <a:spcPct val="35000"/>
            </a:spcAft>
            <a:buNone/>
          </a:pPr>
          <a:r>
            <a:rPr lang="fr-FR" sz="1200" kern="1200" dirty="0"/>
            <a:t>98 élèves </a:t>
          </a:r>
        </a:p>
        <a:p>
          <a:pPr marL="0" lvl="0" indent="0" algn="ctr" defTabSz="533400">
            <a:lnSpc>
              <a:spcPct val="90000"/>
            </a:lnSpc>
            <a:spcBef>
              <a:spcPct val="0"/>
            </a:spcBef>
            <a:spcAft>
              <a:spcPct val="35000"/>
            </a:spcAft>
            <a:buNone/>
          </a:pPr>
          <a:r>
            <a:rPr lang="fr-FR" sz="1200" kern="1200" dirty="0"/>
            <a:t>(Rentrée 2019: 93)</a:t>
          </a:r>
        </a:p>
      </dsp:txBody>
      <dsp:txXfrm>
        <a:off x="5648960" y="823001"/>
        <a:ext cx="2476500" cy="967924"/>
      </dsp:txXfrm>
    </dsp:sp>
    <dsp:sp modelId="{7C952B16-FD48-418D-A337-9E68C17EA581}">
      <dsp:nvSpPr>
        <dsp:cNvPr id="0" name=""/>
        <dsp:cNvSpPr/>
      </dsp:nvSpPr>
      <dsp:spPr>
        <a:xfrm>
          <a:off x="5648960" y="1790925"/>
          <a:ext cx="2476500" cy="52704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Elémentaire: 63 élèves</a:t>
          </a:r>
        </a:p>
        <a:p>
          <a:pPr marL="114300" lvl="1" indent="-114300" algn="l" defTabSz="533400">
            <a:lnSpc>
              <a:spcPct val="90000"/>
            </a:lnSpc>
            <a:spcBef>
              <a:spcPct val="0"/>
            </a:spcBef>
            <a:spcAft>
              <a:spcPct val="15000"/>
            </a:spcAft>
            <a:buChar char="•"/>
          </a:pPr>
          <a:r>
            <a:rPr lang="fr-FR" sz="1200" kern="1200" dirty="0"/>
            <a:t>Maternelle: 35 élèves</a:t>
          </a:r>
        </a:p>
      </dsp:txBody>
      <dsp:txXfrm>
        <a:off x="5648960" y="1790925"/>
        <a:ext cx="2476500" cy="527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893D9-C69F-41DF-B0A2-B5B5AE20C804}">
      <dsp:nvSpPr>
        <dsp:cNvPr id="0" name=""/>
        <dsp:cNvSpPr/>
      </dsp:nvSpPr>
      <dsp:spPr>
        <a:xfrm>
          <a:off x="0" y="27888"/>
          <a:ext cx="1404156" cy="36496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kern="1200" dirty="0"/>
            <a:t>Site Périscolaire des  Châtaigniers</a:t>
          </a:r>
        </a:p>
      </dsp:txBody>
      <dsp:txXfrm>
        <a:off x="0" y="27888"/>
        <a:ext cx="1404156" cy="364967"/>
      </dsp:txXfrm>
    </dsp:sp>
    <dsp:sp modelId="{C5D73E4A-577D-4983-AE76-9E156E449432}">
      <dsp:nvSpPr>
        <dsp:cNvPr id="0" name=""/>
        <dsp:cNvSpPr/>
      </dsp:nvSpPr>
      <dsp:spPr>
        <a:xfrm>
          <a:off x="1440" y="385991"/>
          <a:ext cx="1404156" cy="153719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t>Enfants Ecole des Châtaigniers</a:t>
          </a:r>
        </a:p>
        <a:p>
          <a:pPr marL="114300" lvl="2" indent="-57150" algn="l" defTabSz="444500">
            <a:lnSpc>
              <a:spcPct val="90000"/>
            </a:lnSpc>
            <a:spcBef>
              <a:spcPct val="0"/>
            </a:spcBef>
            <a:spcAft>
              <a:spcPct val="15000"/>
            </a:spcAft>
            <a:buChar char="•"/>
          </a:pPr>
          <a:r>
            <a:rPr lang="fr-FR" sz="1000" kern="1200" dirty="0"/>
            <a:t>Matin: 38 enfants </a:t>
          </a:r>
        </a:p>
        <a:p>
          <a:pPr marL="114300" lvl="2" indent="-57150" algn="l" defTabSz="444500">
            <a:lnSpc>
              <a:spcPct val="90000"/>
            </a:lnSpc>
            <a:spcBef>
              <a:spcPct val="0"/>
            </a:spcBef>
            <a:spcAft>
              <a:spcPct val="15000"/>
            </a:spcAft>
            <a:buChar char="•"/>
          </a:pPr>
          <a:r>
            <a:rPr lang="fr-FR" sz="1000" kern="1200" dirty="0"/>
            <a:t>Soir: 48 enfants</a:t>
          </a:r>
        </a:p>
        <a:p>
          <a:pPr marL="114300" lvl="2"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r>
            <a:rPr lang="fr-FR" sz="1000" kern="1200" dirty="0"/>
            <a:t>Enfants Ecole du Sacré Cœur</a:t>
          </a:r>
        </a:p>
        <a:p>
          <a:pPr marL="57150" lvl="1" indent="-57150" algn="l" defTabSz="444500">
            <a:lnSpc>
              <a:spcPct val="90000"/>
            </a:lnSpc>
            <a:spcBef>
              <a:spcPct val="0"/>
            </a:spcBef>
            <a:spcAft>
              <a:spcPct val="15000"/>
            </a:spcAft>
            <a:buChar char="•"/>
          </a:pPr>
          <a:r>
            <a:rPr lang="fr-FR" sz="1000" kern="1200" dirty="0"/>
            <a:t>Soir:  12 enfants</a:t>
          </a:r>
        </a:p>
        <a:p>
          <a:pPr marL="57150" lvl="1" indent="-57150" algn="l" defTabSz="444500">
            <a:lnSpc>
              <a:spcPct val="90000"/>
            </a:lnSpc>
            <a:spcBef>
              <a:spcPct val="0"/>
            </a:spcBef>
            <a:spcAft>
              <a:spcPct val="15000"/>
            </a:spcAft>
            <a:buChar char="•"/>
          </a:pPr>
          <a:endParaRPr lang="fr-FR" sz="1000" kern="1200" dirty="0"/>
        </a:p>
      </dsp:txBody>
      <dsp:txXfrm>
        <a:off x="1440" y="385991"/>
        <a:ext cx="1404156" cy="1537199"/>
      </dsp:txXfrm>
    </dsp:sp>
    <dsp:sp modelId="{572ABCB4-32B7-42A8-B729-CB7C5541178D}">
      <dsp:nvSpPr>
        <dsp:cNvPr id="0" name=""/>
        <dsp:cNvSpPr/>
      </dsp:nvSpPr>
      <dsp:spPr>
        <a:xfrm>
          <a:off x="1602178" y="21023"/>
          <a:ext cx="1404156" cy="36496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kern="1200" dirty="0"/>
            <a:t>Site Périscolaire de la Renardière</a:t>
          </a:r>
        </a:p>
      </dsp:txBody>
      <dsp:txXfrm>
        <a:off x="1602178" y="21023"/>
        <a:ext cx="1404156" cy="364967"/>
      </dsp:txXfrm>
    </dsp:sp>
    <dsp:sp modelId="{86EF6D47-045C-4A69-9611-95263BB10625}">
      <dsp:nvSpPr>
        <dsp:cNvPr id="0" name=""/>
        <dsp:cNvSpPr/>
      </dsp:nvSpPr>
      <dsp:spPr>
        <a:xfrm>
          <a:off x="1602178" y="385991"/>
          <a:ext cx="1404156" cy="153719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t>Enfants Ecole de la Renardière</a:t>
          </a:r>
        </a:p>
        <a:p>
          <a:pPr marL="114300" lvl="2" indent="-57150" algn="l" defTabSz="444500">
            <a:lnSpc>
              <a:spcPct val="90000"/>
            </a:lnSpc>
            <a:spcBef>
              <a:spcPct val="0"/>
            </a:spcBef>
            <a:spcAft>
              <a:spcPct val="15000"/>
            </a:spcAft>
            <a:buChar char="•"/>
          </a:pPr>
          <a:r>
            <a:rPr lang="fr-FR" sz="1000" kern="1200" dirty="0"/>
            <a:t> Matin: 38 enfants</a:t>
          </a:r>
        </a:p>
        <a:p>
          <a:pPr marL="114300" lvl="2" indent="-57150" algn="l" defTabSz="444500">
            <a:lnSpc>
              <a:spcPct val="90000"/>
            </a:lnSpc>
            <a:spcBef>
              <a:spcPct val="0"/>
            </a:spcBef>
            <a:spcAft>
              <a:spcPct val="15000"/>
            </a:spcAft>
            <a:buChar char="•"/>
          </a:pPr>
          <a:r>
            <a:rPr lang="fr-FR" sz="1000" kern="1200" dirty="0"/>
            <a:t>Soir: 44 enfants</a:t>
          </a:r>
        </a:p>
        <a:p>
          <a:pPr marL="114300" lvl="2" indent="-57150" algn="l" defTabSz="444500">
            <a:lnSpc>
              <a:spcPct val="90000"/>
            </a:lnSpc>
            <a:spcBef>
              <a:spcPct val="0"/>
            </a:spcBef>
            <a:spcAft>
              <a:spcPct val="15000"/>
            </a:spcAft>
            <a:buChar char="•"/>
          </a:pPr>
          <a:endParaRPr lang="fr-FR" sz="1000" kern="1200" dirty="0"/>
        </a:p>
        <a:p>
          <a:pPr marL="114300" lvl="2" indent="-57150" algn="l" defTabSz="444500">
            <a:lnSpc>
              <a:spcPct val="90000"/>
            </a:lnSpc>
            <a:spcBef>
              <a:spcPct val="0"/>
            </a:spcBef>
            <a:spcAft>
              <a:spcPct val="15000"/>
            </a:spcAft>
            <a:buChar char="•"/>
          </a:pPr>
          <a:r>
            <a:rPr lang="fr-FR" sz="1000" kern="1200" dirty="0"/>
            <a:t>Enfants Ecole du Sacré Cœur: </a:t>
          </a:r>
        </a:p>
        <a:p>
          <a:pPr marL="114300" lvl="2" indent="-57150" algn="l" defTabSz="444500">
            <a:lnSpc>
              <a:spcPct val="90000"/>
            </a:lnSpc>
            <a:spcBef>
              <a:spcPct val="0"/>
            </a:spcBef>
            <a:spcAft>
              <a:spcPct val="15000"/>
            </a:spcAft>
            <a:buChar char="•"/>
          </a:pPr>
          <a:r>
            <a:rPr lang="fr-FR" sz="1000" kern="1200" dirty="0"/>
            <a:t>Soir: 5 enfants</a:t>
          </a:r>
        </a:p>
      </dsp:txBody>
      <dsp:txXfrm>
        <a:off x="1602178" y="385991"/>
        <a:ext cx="1404156" cy="1537199"/>
      </dsp:txXfrm>
    </dsp:sp>
    <dsp:sp modelId="{EF7BA3BE-8943-4CB9-B397-149B51047E08}">
      <dsp:nvSpPr>
        <dsp:cNvPr id="0" name=""/>
        <dsp:cNvSpPr/>
      </dsp:nvSpPr>
      <dsp:spPr>
        <a:xfrm>
          <a:off x="3202915" y="21023"/>
          <a:ext cx="1404156" cy="36496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kern="1200" dirty="0"/>
            <a:t>Mercredis récréatifs</a:t>
          </a:r>
        </a:p>
      </dsp:txBody>
      <dsp:txXfrm>
        <a:off x="3202915" y="21023"/>
        <a:ext cx="1404156" cy="364967"/>
      </dsp:txXfrm>
    </dsp:sp>
    <dsp:sp modelId="{501473A3-4B78-4809-AFE7-CC781AFD309E}">
      <dsp:nvSpPr>
        <dsp:cNvPr id="0" name=""/>
        <dsp:cNvSpPr/>
      </dsp:nvSpPr>
      <dsp:spPr>
        <a:xfrm>
          <a:off x="3204355" y="360043"/>
          <a:ext cx="1404156" cy="153719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t>Matin: 49 enfants</a:t>
          </a:r>
        </a:p>
        <a:p>
          <a:pPr marL="57150" lvl="1" indent="-57150" algn="l" defTabSz="444500">
            <a:lnSpc>
              <a:spcPct val="90000"/>
            </a:lnSpc>
            <a:spcBef>
              <a:spcPct val="0"/>
            </a:spcBef>
            <a:spcAft>
              <a:spcPct val="15000"/>
            </a:spcAft>
            <a:buChar char="•"/>
          </a:pPr>
          <a:r>
            <a:rPr lang="fr-FR" sz="1000" kern="1200" dirty="0"/>
            <a:t>Après-midi: 33 enfants</a:t>
          </a:r>
        </a:p>
      </dsp:txBody>
      <dsp:txXfrm>
        <a:off x="3204355" y="360043"/>
        <a:ext cx="1404156" cy="1537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EAE88-7810-460B-B4BC-E11BA1AA8B8E}">
      <dsp:nvSpPr>
        <dsp:cNvPr id="0" name=""/>
        <dsp:cNvSpPr/>
      </dsp:nvSpPr>
      <dsp:spPr>
        <a:xfrm rot="5400000">
          <a:off x="3634256" y="-1458057"/>
          <a:ext cx="642806" cy="373289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Enfants Ecole des Châtaigniers: 110 enfants</a:t>
          </a:r>
        </a:p>
      </dsp:txBody>
      <dsp:txXfrm rot="-5400000">
        <a:off x="2089213" y="118365"/>
        <a:ext cx="3701515" cy="580048"/>
      </dsp:txXfrm>
    </dsp:sp>
    <dsp:sp modelId="{FEFD9F9F-BFD0-4A48-8F04-E39E7F46283D}">
      <dsp:nvSpPr>
        <dsp:cNvPr id="0" name=""/>
        <dsp:cNvSpPr/>
      </dsp:nvSpPr>
      <dsp:spPr>
        <a:xfrm>
          <a:off x="0" y="1217"/>
          <a:ext cx="2099753" cy="80350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Site des Châtaigniers</a:t>
          </a:r>
        </a:p>
      </dsp:txBody>
      <dsp:txXfrm>
        <a:off x="39224" y="40441"/>
        <a:ext cx="2021305" cy="725059"/>
      </dsp:txXfrm>
    </dsp:sp>
    <dsp:sp modelId="{7BC8B568-D779-49FA-A41D-2D2FCE86CFD3}">
      <dsp:nvSpPr>
        <dsp:cNvPr id="0" name=""/>
        <dsp:cNvSpPr/>
      </dsp:nvSpPr>
      <dsp:spPr>
        <a:xfrm rot="5400000">
          <a:off x="3644797" y="-619792"/>
          <a:ext cx="642806" cy="3732894"/>
        </a:xfrm>
        <a:prstGeom prst="round2SameRect">
          <a:avLst/>
        </a:prstGeom>
        <a:solidFill>
          <a:schemeClr val="accent2">
            <a:tint val="40000"/>
            <a:alpha val="90000"/>
            <a:hueOff val="-1856320"/>
            <a:satOff val="-5886"/>
            <a:lumOff val="929"/>
            <a:alphaOff val="0"/>
          </a:schemeClr>
        </a:solidFill>
        <a:ln w="15875" cap="flat" cmpd="sng" algn="ctr">
          <a:solidFill>
            <a:schemeClr val="accent2">
              <a:tint val="40000"/>
              <a:alpha val="90000"/>
              <a:hueOff val="-1856320"/>
              <a:satOff val="-5886"/>
              <a:lumOff val="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Enfants Ecole de la Renardière: 173 enfants</a:t>
          </a:r>
        </a:p>
        <a:p>
          <a:pPr marL="114300" lvl="1" indent="-114300" algn="l" defTabSz="666750">
            <a:lnSpc>
              <a:spcPct val="90000"/>
            </a:lnSpc>
            <a:spcBef>
              <a:spcPct val="0"/>
            </a:spcBef>
            <a:spcAft>
              <a:spcPct val="15000"/>
            </a:spcAft>
            <a:buChar char="•"/>
          </a:pPr>
          <a:r>
            <a:rPr lang="fr-FR" sz="1500" kern="1200" dirty="0"/>
            <a:t>Enfants Ecole Sacré Cœur: 56 enfants</a:t>
          </a:r>
        </a:p>
      </dsp:txBody>
      <dsp:txXfrm rot="-5400000">
        <a:off x="2099754" y="956630"/>
        <a:ext cx="3701515" cy="580048"/>
      </dsp:txXfrm>
    </dsp:sp>
    <dsp:sp modelId="{6D3F1F3A-B1CE-4F34-9657-8266A610D671}">
      <dsp:nvSpPr>
        <dsp:cNvPr id="0" name=""/>
        <dsp:cNvSpPr/>
      </dsp:nvSpPr>
      <dsp:spPr>
        <a:xfrm>
          <a:off x="0" y="844900"/>
          <a:ext cx="2099753" cy="803507"/>
        </a:xfrm>
        <a:prstGeom prst="roundRect">
          <a:avLst/>
        </a:prstGeom>
        <a:solidFill>
          <a:schemeClr val="accent2">
            <a:hueOff val="-1299999"/>
            <a:satOff val="-32353"/>
            <a:lumOff val="1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Site de la Renardière</a:t>
          </a:r>
        </a:p>
      </dsp:txBody>
      <dsp:txXfrm>
        <a:off x="39224" y="884124"/>
        <a:ext cx="2021305" cy="725059"/>
      </dsp:txXfrm>
    </dsp:sp>
    <dsp:sp modelId="{AA92AC15-25A9-4DA2-AEED-35C64EB66436}">
      <dsp:nvSpPr>
        <dsp:cNvPr id="0" name=""/>
        <dsp:cNvSpPr/>
      </dsp:nvSpPr>
      <dsp:spPr>
        <a:xfrm rot="5400000">
          <a:off x="3617164" y="204625"/>
          <a:ext cx="642806" cy="3732894"/>
        </a:xfrm>
        <a:prstGeom prst="round2SameRect">
          <a:avLst/>
        </a:prstGeom>
        <a:solidFill>
          <a:schemeClr val="accent2">
            <a:tint val="40000"/>
            <a:alpha val="90000"/>
            <a:hueOff val="-3712639"/>
            <a:satOff val="-11773"/>
            <a:lumOff val="1857"/>
            <a:alphaOff val="0"/>
          </a:schemeClr>
        </a:solidFill>
        <a:ln w="15875" cap="flat" cmpd="sng" algn="ctr">
          <a:solidFill>
            <a:schemeClr val="accent2">
              <a:tint val="40000"/>
              <a:alpha val="90000"/>
              <a:hueOff val="-3712639"/>
              <a:satOff val="-11773"/>
              <a:lumOff val="1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Foyer Logement : 68 personnes</a:t>
          </a:r>
        </a:p>
        <a:p>
          <a:pPr marL="114300" lvl="1" indent="-114300" algn="l" defTabSz="666750">
            <a:lnSpc>
              <a:spcPct val="90000"/>
            </a:lnSpc>
            <a:spcBef>
              <a:spcPct val="0"/>
            </a:spcBef>
            <a:spcAft>
              <a:spcPct val="15000"/>
            </a:spcAft>
            <a:buChar char="•"/>
          </a:pPr>
          <a:r>
            <a:rPr lang="fr-FR" sz="1500" kern="1200" dirty="0"/>
            <a:t>Portage à domicile : 45 personnes</a:t>
          </a:r>
        </a:p>
      </dsp:txBody>
      <dsp:txXfrm rot="-5400000">
        <a:off x="2072121" y="1781048"/>
        <a:ext cx="3701515" cy="580048"/>
      </dsp:txXfrm>
    </dsp:sp>
    <dsp:sp modelId="{EC199F18-3FE7-40B1-B9DF-31FF1DD8CFD3}">
      <dsp:nvSpPr>
        <dsp:cNvPr id="0" name=""/>
        <dsp:cNvSpPr/>
      </dsp:nvSpPr>
      <dsp:spPr>
        <a:xfrm>
          <a:off x="0" y="1688583"/>
          <a:ext cx="2099753" cy="803507"/>
        </a:xfrm>
        <a:prstGeom prst="roundRect">
          <a:avLst/>
        </a:prstGeom>
        <a:solidFill>
          <a:schemeClr val="accent2">
            <a:hueOff val="-2599999"/>
            <a:satOff val="-64706"/>
            <a:lumOff val="2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Autres</a:t>
          </a:r>
        </a:p>
      </dsp:txBody>
      <dsp:txXfrm>
        <a:off x="39224" y="1727807"/>
        <a:ext cx="2021305" cy="7250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8009"/>
          </a:xfrm>
          <a:prstGeom prst="rect">
            <a:avLst/>
          </a:prstGeom>
        </p:spPr>
        <p:txBody>
          <a:bodyPr vert="horz" lIns="91389" tIns="45695" rIns="91389" bIns="45695" rtlCol="0"/>
          <a:lstStyle>
            <a:lvl1pPr algn="l">
              <a:defRPr sz="1200"/>
            </a:lvl1pPr>
          </a:lstStyle>
          <a:p>
            <a:endParaRPr lang="fr-FR"/>
          </a:p>
        </p:txBody>
      </p:sp>
      <p:sp>
        <p:nvSpPr>
          <p:cNvPr id="3" name="Espace réservé de la date 2"/>
          <p:cNvSpPr>
            <a:spLocks noGrp="1"/>
          </p:cNvSpPr>
          <p:nvPr>
            <p:ph type="dt" sz="quarter" idx="1"/>
          </p:nvPr>
        </p:nvSpPr>
        <p:spPr>
          <a:xfrm>
            <a:off x="3849698" y="0"/>
            <a:ext cx="2946400" cy="498009"/>
          </a:xfrm>
          <a:prstGeom prst="rect">
            <a:avLst/>
          </a:prstGeom>
        </p:spPr>
        <p:txBody>
          <a:bodyPr vert="horz" lIns="91389" tIns="45695" rIns="91389" bIns="45695" rtlCol="0"/>
          <a:lstStyle>
            <a:lvl1pPr algn="r">
              <a:defRPr sz="1200"/>
            </a:lvl1pPr>
          </a:lstStyle>
          <a:p>
            <a:fld id="{1D23458E-142E-460D-B9B2-6C6F6D0E78A6}" type="datetimeFigureOut">
              <a:rPr lang="fr-FR" smtClean="0"/>
              <a:pPr/>
              <a:t>18/02/2021</a:t>
            </a:fld>
            <a:endParaRPr lang="fr-FR"/>
          </a:p>
        </p:txBody>
      </p:sp>
      <p:sp>
        <p:nvSpPr>
          <p:cNvPr id="4" name="Espace réservé du pied de page 3"/>
          <p:cNvSpPr>
            <a:spLocks noGrp="1"/>
          </p:cNvSpPr>
          <p:nvPr>
            <p:ph type="ftr" sz="quarter" idx="2"/>
          </p:nvPr>
        </p:nvSpPr>
        <p:spPr>
          <a:xfrm>
            <a:off x="1" y="9428641"/>
            <a:ext cx="2946400" cy="498009"/>
          </a:xfrm>
          <a:prstGeom prst="rect">
            <a:avLst/>
          </a:prstGeom>
        </p:spPr>
        <p:txBody>
          <a:bodyPr vert="horz" lIns="91389" tIns="45695" rIns="91389" bIns="4569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98" y="9428641"/>
            <a:ext cx="2946400" cy="498009"/>
          </a:xfrm>
          <a:prstGeom prst="rect">
            <a:avLst/>
          </a:prstGeom>
        </p:spPr>
        <p:txBody>
          <a:bodyPr vert="horz" lIns="91389" tIns="45695" rIns="91389" bIns="45695" rtlCol="0" anchor="b"/>
          <a:lstStyle>
            <a:lvl1pPr algn="r">
              <a:defRPr sz="1200"/>
            </a:lvl1pPr>
          </a:lstStyle>
          <a:p>
            <a:fld id="{8D8FB1F2-0257-4CDA-8220-DFF438BC84A7}" type="slidenum">
              <a:rPr lang="fr-FR" smtClean="0"/>
              <a:pPr/>
              <a:t>‹N°›</a:t>
            </a:fld>
            <a:endParaRPr lang="fr-FR"/>
          </a:p>
        </p:txBody>
      </p:sp>
    </p:spTree>
    <p:extLst>
      <p:ext uri="{BB962C8B-B14F-4D97-AF65-F5344CB8AC3E}">
        <p14:creationId xmlns:p14="http://schemas.microsoft.com/office/powerpoint/2010/main" val="3872745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1"/>
            <a:ext cx="2945659" cy="496331"/>
          </a:xfrm>
          <a:prstGeom prst="rect">
            <a:avLst/>
          </a:prstGeom>
        </p:spPr>
        <p:txBody>
          <a:bodyPr vert="horz" lIns="91389" tIns="45695" rIns="91389" bIns="45695" rtlCol="0"/>
          <a:lstStyle>
            <a:lvl1pPr algn="l">
              <a:defRPr sz="1200"/>
            </a:lvl1pPr>
          </a:lstStyle>
          <a:p>
            <a:endParaRPr lang="fr-FR"/>
          </a:p>
        </p:txBody>
      </p:sp>
      <p:sp>
        <p:nvSpPr>
          <p:cNvPr id="3" name="Espace réservé de la date 2"/>
          <p:cNvSpPr>
            <a:spLocks noGrp="1"/>
          </p:cNvSpPr>
          <p:nvPr>
            <p:ph type="dt" idx="1"/>
          </p:nvPr>
        </p:nvSpPr>
        <p:spPr>
          <a:xfrm>
            <a:off x="3850456" y="1"/>
            <a:ext cx="2945659" cy="496331"/>
          </a:xfrm>
          <a:prstGeom prst="rect">
            <a:avLst/>
          </a:prstGeom>
        </p:spPr>
        <p:txBody>
          <a:bodyPr vert="horz" lIns="91389" tIns="45695" rIns="91389" bIns="45695" rtlCol="0"/>
          <a:lstStyle>
            <a:lvl1pPr algn="r">
              <a:defRPr sz="1200"/>
            </a:lvl1pPr>
          </a:lstStyle>
          <a:p>
            <a:fld id="{DA424BCA-F161-449E-AE83-2946AFF50372}" type="datetimeFigureOut">
              <a:rPr lang="fr-FR" smtClean="0"/>
              <a:pPr/>
              <a:t>18/02/2021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389" tIns="45695" rIns="91389" bIns="45695" rtlCol="0" anchor="ctr"/>
          <a:lstStyle/>
          <a:p>
            <a:endParaRPr lang="fr-FR"/>
          </a:p>
        </p:txBody>
      </p:sp>
      <p:sp>
        <p:nvSpPr>
          <p:cNvPr id="5" name="Espace réservé des commentaires 4"/>
          <p:cNvSpPr>
            <a:spLocks noGrp="1"/>
          </p:cNvSpPr>
          <p:nvPr>
            <p:ph type="body" sz="quarter" idx="3"/>
          </p:nvPr>
        </p:nvSpPr>
        <p:spPr>
          <a:xfrm>
            <a:off x="679768" y="4715155"/>
            <a:ext cx="5438140" cy="4466986"/>
          </a:xfrm>
          <a:prstGeom prst="rect">
            <a:avLst/>
          </a:prstGeom>
        </p:spPr>
        <p:txBody>
          <a:bodyPr vert="horz" lIns="91389" tIns="45695" rIns="91389" bIns="4569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3" y="9428586"/>
            <a:ext cx="2945659" cy="496331"/>
          </a:xfrm>
          <a:prstGeom prst="rect">
            <a:avLst/>
          </a:prstGeom>
        </p:spPr>
        <p:txBody>
          <a:bodyPr vert="horz" lIns="91389" tIns="45695" rIns="91389" bIns="4569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56" y="9428586"/>
            <a:ext cx="2945659" cy="496331"/>
          </a:xfrm>
          <a:prstGeom prst="rect">
            <a:avLst/>
          </a:prstGeom>
        </p:spPr>
        <p:txBody>
          <a:bodyPr vert="horz" lIns="91389" tIns="45695" rIns="91389" bIns="45695" rtlCol="0" anchor="b"/>
          <a:lstStyle>
            <a:lvl1pPr algn="r">
              <a:defRPr sz="1200"/>
            </a:lvl1pPr>
          </a:lstStyle>
          <a:p>
            <a:fld id="{09848E17-62A2-49A8-9504-8E11B066D501}" type="slidenum">
              <a:rPr lang="fr-FR" smtClean="0"/>
              <a:pPr/>
              <a:t>‹N°›</a:t>
            </a:fld>
            <a:endParaRPr lang="fr-FR"/>
          </a:p>
        </p:txBody>
      </p:sp>
    </p:spTree>
    <p:extLst>
      <p:ext uri="{BB962C8B-B14F-4D97-AF65-F5344CB8AC3E}">
        <p14:creationId xmlns:p14="http://schemas.microsoft.com/office/powerpoint/2010/main" val="22119520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58247-2483-43F4-9F90-3667FB476F99}" type="slidenum">
              <a:rPr lang="fr-FR" smtClean="0"/>
              <a:pPr/>
              <a:t>1</a:t>
            </a:fld>
            <a:endParaRPr lang="fr-FR"/>
          </a:p>
        </p:txBody>
      </p:sp>
    </p:spTree>
    <p:extLst>
      <p:ext uri="{BB962C8B-B14F-4D97-AF65-F5344CB8AC3E}">
        <p14:creationId xmlns:p14="http://schemas.microsoft.com/office/powerpoint/2010/main" val="274997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848E17-62A2-49A8-9504-8E11B066D501}" type="slidenum">
              <a:rPr lang="fr-FR" smtClean="0"/>
              <a:pPr/>
              <a:t>16</a:t>
            </a:fld>
            <a:endParaRPr lang="fr-FR"/>
          </a:p>
        </p:txBody>
      </p:sp>
    </p:spTree>
    <p:extLst>
      <p:ext uri="{BB962C8B-B14F-4D97-AF65-F5344CB8AC3E}">
        <p14:creationId xmlns:p14="http://schemas.microsoft.com/office/powerpoint/2010/main" val="299826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848E17-62A2-49A8-9504-8E11B066D501}" type="slidenum">
              <a:rPr lang="fr-FR" smtClean="0"/>
              <a:pPr/>
              <a:t>22</a:t>
            </a:fld>
            <a:endParaRPr lang="fr-FR"/>
          </a:p>
        </p:txBody>
      </p:sp>
    </p:spTree>
    <p:extLst>
      <p:ext uri="{BB962C8B-B14F-4D97-AF65-F5344CB8AC3E}">
        <p14:creationId xmlns:p14="http://schemas.microsoft.com/office/powerpoint/2010/main" val="196396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848E17-62A2-49A8-9504-8E11B066D501}" type="slidenum">
              <a:rPr lang="fr-FR" smtClean="0"/>
              <a:pPr/>
              <a:t>23</a:t>
            </a:fld>
            <a:endParaRPr lang="fr-FR"/>
          </a:p>
        </p:txBody>
      </p:sp>
    </p:spTree>
    <p:extLst>
      <p:ext uri="{BB962C8B-B14F-4D97-AF65-F5344CB8AC3E}">
        <p14:creationId xmlns:p14="http://schemas.microsoft.com/office/powerpoint/2010/main" val="146488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848E17-62A2-49A8-9504-8E11B066D501}" type="slidenum">
              <a:rPr lang="fr-FR" smtClean="0"/>
              <a:pPr/>
              <a:t>24</a:t>
            </a:fld>
            <a:endParaRPr lang="fr-FR"/>
          </a:p>
        </p:txBody>
      </p:sp>
    </p:spTree>
    <p:extLst>
      <p:ext uri="{BB962C8B-B14F-4D97-AF65-F5344CB8AC3E}">
        <p14:creationId xmlns:p14="http://schemas.microsoft.com/office/powerpoint/2010/main" val="15046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r>
              <a:rPr lang="fr-FR"/>
              <a:t>16/02/2021</a:t>
            </a:r>
          </a:p>
        </p:txBody>
      </p:sp>
      <p:sp>
        <p:nvSpPr>
          <p:cNvPr id="5" name="Footer Placeholder 4"/>
          <p:cNvSpPr>
            <a:spLocks noGrp="1"/>
          </p:cNvSpPr>
          <p:nvPr>
            <p:ph type="ftr" sz="quarter" idx="11"/>
          </p:nvPr>
        </p:nvSpPr>
        <p:spPr/>
        <p:txBody>
          <a:bodyPr/>
          <a:lstStyle/>
          <a:p>
            <a:r>
              <a:rPr lang="fr-FR"/>
              <a:t>DEBAT ORIENTATION BUDGETAIRE 2021</a:t>
            </a:r>
          </a:p>
        </p:txBody>
      </p:sp>
      <p:sp>
        <p:nvSpPr>
          <p:cNvPr id="6" name="Slide Number Placeholder 5"/>
          <p:cNvSpPr>
            <a:spLocks noGrp="1"/>
          </p:cNvSpPr>
          <p:nvPr>
            <p:ph type="sldNum" sz="quarter" idx="12"/>
          </p:nvPr>
        </p:nvSpPr>
        <p:spPr/>
        <p:txBody>
          <a:bodyPr/>
          <a:lstStyle/>
          <a:p>
            <a:fld id="{3CB182BC-7300-42D2-879F-995CD2C84297}" type="slidenum">
              <a:rPr lang="fr-FR" smtClean="0"/>
              <a:pPr/>
              <a:t>‹N°›</a:t>
            </a:fld>
            <a:endParaRPr lang="fr-F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6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16/02/2021</a:t>
            </a:r>
            <a:endParaRPr lang="en-US" dirty="0"/>
          </a:p>
        </p:txBody>
      </p:sp>
      <p:sp>
        <p:nvSpPr>
          <p:cNvPr id="5" name="Footer Placeholder 4"/>
          <p:cNvSpPr>
            <a:spLocks noGrp="1"/>
          </p:cNvSpPr>
          <p:nvPr>
            <p:ph type="ftr" sz="quarter" idx="11"/>
          </p:nvPr>
        </p:nvSpPr>
        <p:spPr/>
        <p:txBody>
          <a:bodyPr/>
          <a:lstStyle/>
          <a:p>
            <a:r>
              <a:rPr lang="en-US"/>
              <a:t>DEBAT ORIENTATION BUDGETAIRE 2021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4575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16/02/2021</a:t>
            </a:r>
            <a:endParaRPr lang="en-US" dirty="0"/>
          </a:p>
        </p:txBody>
      </p:sp>
      <p:sp>
        <p:nvSpPr>
          <p:cNvPr id="5" name="Footer Placeholder 4"/>
          <p:cNvSpPr>
            <a:spLocks noGrp="1"/>
          </p:cNvSpPr>
          <p:nvPr>
            <p:ph type="ftr" sz="quarter" idx="11"/>
          </p:nvPr>
        </p:nvSpPr>
        <p:spPr/>
        <p:txBody>
          <a:bodyPr/>
          <a:lstStyle/>
          <a:p>
            <a:r>
              <a:rPr lang="en-US"/>
              <a:t>DEBAT ORIENTATION BUDGETAIRE 2021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0553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r>
              <a:rPr lang="fr-FR"/>
              <a:t>16/02/2021</a:t>
            </a: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r>
              <a:rPr lang="fr-FR"/>
              <a:t>DEBAT ORIENTATION BUDGETAIRE 2021</a:t>
            </a: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lgn="r">
              <a:defRPr sz="1100"/>
            </a:lvl1pPr>
          </a:lstStyle>
          <a:p>
            <a:fld id="{3CB182BC-7300-42D2-879F-995CD2C8429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16/02/2021</a:t>
            </a:r>
          </a:p>
        </p:txBody>
      </p:sp>
      <p:sp>
        <p:nvSpPr>
          <p:cNvPr id="5" name="Footer Placeholder 4"/>
          <p:cNvSpPr>
            <a:spLocks noGrp="1"/>
          </p:cNvSpPr>
          <p:nvPr>
            <p:ph type="ftr" sz="quarter" idx="11"/>
          </p:nvPr>
        </p:nvSpPr>
        <p:spPr/>
        <p:txBody>
          <a:bodyPr/>
          <a:lstStyle/>
          <a:p>
            <a:r>
              <a:rPr lang="fr-FR"/>
              <a:t>DEBAT ORIENTATION BUDGETAIRE 2021</a:t>
            </a:r>
          </a:p>
        </p:txBody>
      </p:sp>
      <p:sp>
        <p:nvSpPr>
          <p:cNvPr id="6" name="Slide Number Placeholder 5"/>
          <p:cNvSpPr>
            <a:spLocks noGrp="1"/>
          </p:cNvSpPr>
          <p:nvPr>
            <p:ph type="sldNum" sz="quarter" idx="12"/>
          </p:nvPr>
        </p:nvSpPr>
        <p:spPr/>
        <p:txBody>
          <a:bodyPr/>
          <a:lstStyle/>
          <a:p>
            <a:fld id="{3CB182BC-7300-42D2-879F-995CD2C84297}" type="slidenum">
              <a:rPr lang="fr-FR" smtClean="0"/>
              <a:pPr/>
              <a:t>‹N°›</a:t>
            </a:fld>
            <a:endParaRPr lang="fr-FR" dirty="0"/>
          </a:p>
        </p:txBody>
      </p:sp>
    </p:spTree>
    <p:extLst>
      <p:ext uri="{BB962C8B-B14F-4D97-AF65-F5344CB8AC3E}">
        <p14:creationId xmlns:p14="http://schemas.microsoft.com/office/powerpoint/2010/main" val="151465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r>
              <a:rPr lang="fr-FR"/>
              <a:t>16/02/2021</a:t>
            </a:r>
            <a:endParaRPr lang="en-US" dirty="0"/>
          </a:p>
        </p:txBody>
      </p:sp>
      <p:sp>
        <p:nvSpPr>
          <p:cNvPr id="5" name="Footer Placeholder 4"/>
          <p:cNvSpPr>
            <a:spLocks noGrp="1"/>
          </p:cNvSpPr>
          <p:nvPr>
            <p:ph type="ftr" sz="quarter" idx="11"/>
          </p:nvPr>
        </p:nvSpPr>
        <p:spPr/>
        <p:txBody>
          <a:bodyPr/>
          <a:lstStyle/>
          <a:p>
            <a:r>
              <a:rPr lang="en-US"/>
              <a:t>DEBAT ORIENTATION BUDGETAIRE 2021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9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16/02/2021</a:t>
            </a:r>
            <a:endParaRPr lang="en-US" dirty="0"/>
          </a:p>
        </p:txBody>
      </p:sp>
      <p:sp>
        <p:nvSpPr>
          <p:cNvPr id="6" name="Footer Placeholder 5"/>
          <p:cNvSpPr>
            <a:spLocks noGrp="1"/>
          </p:cNvSpPr>
          <p:nvPr>
            <p:ph type="ftr" sz="quarter" idx="11"/>
          </p:nvPr>
        </p:nvSpPr>
        <p:spPr/>
        <p:txBody>
          <a:bodyPr/>
          <a:lstStyle/>
          <a:p>
            <a:r>
              <a:rPr lang="en-US"/>
              <a:t>DEBAT ORIENTATION BUDGETAIRE 2021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4821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16/02/2021</a:t>
            </a:r>
            <a:endParaRPr lang="en-US" dirty="0"/>
          </a:p>
        </p:txBody>
      </p:sp>
      <p:sp>
        <p:nvSpPr>
          <p:cNvPr id="8" name="Footer Placeholder 7"/>
          <p:cNvSpPr>
            <a:spLocks noGrp="1"/>
          </p:cNvSpPr>
          <p:nvPr>
            <p:ph type="ftr" sz="quarter" idx="11"/>
          </p:nvPr>
        </p:nvSpPr>
        <p:spPr/>
        <p:txBody>
          <a:bodyPr/>
          <a:lstStyle/>
          <a:p>
            <a:r>
              <a:rPr lang="en-US"/>
              <a:t>DEBAT ORIENTATION BUDGETAIRE 2021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7619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16/02/2021</a:t>
            </a:r>
            <a:endParaRPr lang="en-US" dirty="0"/>
          </a:p>
        </p:txBody>
      </p:sp>
      <p:sp>
        <p:nvSpPr>
          <p:cNvPr id="4" name="Footer Placeholder 3"/>
          <p:cNvSpPr>
            <a:spLocks noGrp="1"/>
          </p:cNvSpPr>
          <p:nvPr>
            <p:ph type="ftr" sz="quarter" idx="11"/>
          </p:nvPr>
        </p:nvSpPr>
        <p:spPr/>
        <p:txBody>
          <a:bodyPr/>
          <a:lstStyle/>
          <a:p>
            <a:r>
              <a:rPr lang="en-US"/>
              <a:t>DEBAT ORIENTATION BUDGETAIRE 2021</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480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FR"/>
              <a:t>16/02/2021</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DEBAT ORIENTATION BUDGETAIRE 2021</a:t>
            </a:r>
          </a:p>
        </p:txBody>
      </p:sp>
      <p:sp>
        <p:nvSpPr>
          <p:cNvPr id="9" name="Slide Number Placeholder 8"/>
          <p:cNvSpPr>
            <a:spLocks noGrp="1"/>
          </p:cNvSpPr>
          <p:nvPr>
            <p:ph type="sldNum" sz="quarter" idx="12"/>
          </p:nvPr>
        </p:nvSpPr>
        <p:spPr/>
        <p:txBody>
          <a:bodyPr/>
          <a:lstStyle/>
          <a:p>
            <a:fld id="{3CB182BC-7300-42D2-879F-995CD2C84297}" type="slidenum">
              <a:rPr lang="fr-FR" smtClean="0"/>
              <a:pPr/>
              <a:t>‹N°›</a:t>
            </a:fld>
            <a:endParaRPr lang="fr-FR" dirty="0"/>
          </a:p>
        </p:txBody>
      </p:sp>
    </p:spTree>
    <p:extLst>
      <p:ext uri="{BB962C8B-B14F-4D97-AF65-F5344CB8AC3E}">
        <p14:creationId xmlns:p14="http://schemas.microsoft.com/office/powerpoint/2010/main" val="41854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fr-FR"/>
              <a:t>16/02/2021</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DEBAT ORIENTATION BUDGETAIRE 2021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579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r>
              <a:rPr lang="fr-FR"/>
              <a:t>16/02/2021</a:t>
            </a:r>
            <a:endParaRPr lang="en-US" dirty="0"/>
          </a:p>
        </p:txBody>
      </p:sp>
      <p:sp>
        <p:nvSpPr>
          <p:cNvPr id="6" name="Footer Placeholder 5"/>
          <p:cNvSpPr>
            <a:spLocks noGrp="1"/>
          </p:cNvSpPr>
          <p:nvPr>
            <p:ph type="ftr" sz="quarter" idx="11"/>
          </p:nvPr>
        </p:nvSpPr>
        <p:spPr/>
        <p:txBody>
          <a:bodyPr/>
          <a:lstStyle/>
          <a:p>
            <a:r>
              <a:rPr lang="en-US"/>
              <a:t>DEBAT ORIENTATION BUDGETAIRE 2021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6083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fr-FR"/>
              <a:t>16/02/2021</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DEBAT ORIENTATION BUDGETAIRE 2021</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309321"/>
            <a:ext cx="744557" cy="404465"/>
          </a:xfrm>
          <a:prstGeom prst="rect">
            <a:avLst/>
          </a:prstGeom>
          <a:blipFill dpi="0" rotWithShape="1">
            <a:blip r:embed="rId15" cstate="print">
              <a:alphaModFix amt="60000"/>
            </a:blip>
            <a:srcRect/>
            <a:stretch>
              <a:fillRect/>
            </a:stretch>
          </a:blipFill>
        </p:spPr>
      </p:pic>
    </p:spTree>
    <p:extLst>
      <p:ext uri="{BB962C8B-B14F-4D97-AF65-F5344CB8AC3E}">
        <p14:creationId xmlns:p14="http://schemas.microsoft.com/office/powerpoint/2010/main" val="429275562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649"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1028" name="Titre 1"/>
          <p:cNvSpPr>
            <a:spLocks noGrp="1"/>
          </p:cNvSpPr>
          <p:nvPr>
            <p:ph type="title"/>
          </p:nvPr>
        </p:nvSpPr>
        <p:spPr>
          <a:xfrm>
            <a:off x="623392" y="758952"/>
            <a:ext cx="10532288" cy="941856"/>
          </a:xfrm>
        </p:spPr>
        <p:txBody>
          <a:bodyPr/>
          <a:lstStyle/>
          <a:p>
            <a:pPr algn="ctr" eaLnBrk="1" hangingPunct="1"/>
            <a:r>
              <a:rPr lang="fr-FR" sz="3000" dirty="0">
                <a:latin typeface="+mn-lt"/>
              </a:rPr>
              <a:t>Débat d’orientation Budgétaire </a:t>
            </a:r>
            <a:br>
              <a:rPr lang="fr-FR" sz="3000" dirty="0">
                <a:latin typeface="+mn-lt"/>
              </a:rPr>
            </a:br>
            <a:r>
              <a:rPr lang="fr-FR" sz="3000" dirty="0">
                <a:latin typeface="+mn-lt"/>
              </a:rPr>
              <a:t>La Suze sur Sarthe 2021</a:t>
            </a:r>
          </a:p>
        </p:txBody>
      </p:sp>
      <p:pic>
        <p:nvPicPr>
          <p:cNvPr id="3" name="Image 2">
            <a:extLst>
              <a:ext uri="{FF2B5EF4-FFF2-40B4-BE49-F238E27FC236}">
                <a16:creationId xmlns:a16="http://schemas.microsoft.com/office/drawing/2014/main" id="{53939699-F557-4079-B5A9-7D03E1011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720" y="1844824"/>
            <a:ext cx="4893316" cy="32849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12" name="Rectangle 7"/>
          <p:cNvSpPr>
            <a:spLocks noChangeArrowheads="1"/>
          </p:cNvSpPr>
          <p:nvPr/>
        </p:nvSpPr>
        <p:spPr bwMode="auto">
          <a:xfrm>
            <a:off x="6672064" y="3248690"/>
            <a:ext cx="4176464" cy="738292"/>
          </a:xfrm>
          <a:prstGeom prst="rect">
            <a:avLst/>
          </a:prstGeom>
          <a:noFill/>
          <a:ln w="9525">
            <a:noFill/>
            <a:miter lim="800000"/>
            <a:headEnd/>
            <a:tailEnd/>
          </a:ln>
        </p:spPr>
        <p:txBody>
          <a:bodyPr wrap="square" lIns="91071" tIns="45536" rIns="91071" bIns="45536" anchor="ctr">
            <a:spAutoFit/>
          </a:bodyPr>
          <a:lstStyle/>
          <a:p>
            <a:pPr eaLnBrk="0" hangingPunct="0"/>
            <a:r>
              <a:rPr lang="fr-FR" sz="1400" b="1" dirty="0"/>
              <a:t>Politique de cessions pour 2021:</a:t>
            </a:r>
          </a:p>
          <a:p>
            <a:pPr eaLnBrk="0" hangingPunct="0"/>
            <a:endParaRPr lang="fr-FR" sz="1400" dirty="0"/>
          </a:p>
          <a:p>
            <a:pPr eaLnBrk="0" hangingPunct="0"/>
            <a:r>
              <a:rPr lang="fr-FR" sz="1400" dirty="0"/>
              <a:t>Parcelles pour deux cabinets de kinésithérapeutes</a:t>
            </a:r>
          </a:p>
        </p:txBody>
      </p:sp>
      <p:sp>
        <p:nvSpPr>
          <p:cNvPr id="6" name="Rectangle 5"/>
          <p:cNvSpPr/>
          <p:nvPr/>
        </p:nvSpPr>
        <p:spPr>
          <a:xfrm>
            <a:off x="6672064" y="866036"/>
            <a:ext cx="5184576" cy="2031325"/>
          </a:xfrm>
          <a:prstGeom prst="rect">
            <a:avLst/>
          </a:prstGeom>
        </p:spPr>
        <p:txBody>
          <a:bodyPr wrap="square">
            <a:spAutoFit/>
          </a:bodyPr>
          <a:lstStyle/>
          <a:p>
            <a:r>
              <a:rPr lang="fr-FR" sz="1400" b="1" dirty="0"/>
              <a:t>Plan Local d’Urbanisme:</a:t>
            </a:r>
          </a:p>
          <a:p>
            <a:endParaRPr lang="fr-FR" sz="1400" b="1" dirty="0"/>
          </a:p>
          <a:p>
            <a:pPr algn="just"/>
            <a:r>
              <a:rPr lang="fr-FR" sz="1400" dirty="0"/>
              <a:t>La révision du PLU est lancée depuis le  début d’année 2019 en raison d’une actualisation nécessaire et une mise en compatibilité avec le SCOT. Le cabinet </a:t>
            </a:r>
            <a:r>
              <a:rPr lang="fr-FR" sz="1400" dirty="0" err="1"/>
              <a:t>Audiccé</a:t>
            </a:r>
            <a:r>
              <a:rPr lang="fr-FR" sz="1400" dirty="0"/>
              <a:t>, qui nous accompagne, prévoit un arrêt de projet pour avril 2021. Une enquête publique de 2 mois s’en suivra ainsi que d’éventuelles modifications. Si aucune observation des autorités compétentes n’est relevée, il est très probable que le nouveau PLU soit opérationnel avant la fin d’année 2021.</a:t>
            </a:r>
          </a:p>
        </p:txBody>
      </p:sp>
      <p:sp>
        <p:nvSpPr>
          <p:cNvPr id="15" name="Rectangle 14"/>
          <p:cNvSpPr/>
          <p:nvPr/>
        </p:nvSpPr>
        <p:spPr>
          <a:xfrm>
            <a:off x="191344" y="764704"/>
            <a:ext cx="5976664" cy="4166718"/>
          </a:xfrm>
          <a:prstGeom prst="rect">
            <a:avLst/>
          </a:prstGeom>
        </p:spPr>
        <p:txBody>
          <a:bodyPr wrap="square">
            <a:spAutoFit/>
          </a:bodyPr>
          <a:lstStyle/>
          <a:p>
            <a:r>
              <a:rPr lang="fr-FR" sz="1400" b="1" dirty="0"/>
              <a:t>Logements :</a:t>
            </a:r>
          </a:p>
          <a:p>
            <a:pPr>
              <a:lnSpc>
                <a:spcPct val="107000"/>
              </a:lnSpc>
              <a:spcAft>
                <a:spcPts val="800"/>
              </a:spcAft>
            </a:pPr>
            <a:r>
              <a:rPr lang="fr-FR" sz="1300" dirty="0"/>
              <a:t>Deux lotissements sont en cours de réalisation : </a:t>
            </a:r>
          </a:p>
          <a:p>
            <a:pPr marL="285750" indent="-285750">
              <a:lnSpc>
                <a:spcPct val="107000"/>
              </a:lnSpc>
              <a:spcAft>
                <a:spcPts val="800"/>
              </a:spcAft>
              <a:buFont typeface="Arial" panose="020B0604020202020204" pitchFamily="34" charset="0"/>
              <a:buChar char="•"/>
            </a:pPr>
            <a:r>
              <a:rPr lang="fr-FR" sz="1300" dirty="0"/>
              <a:t>Sarthe Habitat : Le Lotissement « Les Hauts de la Princière » - Opération comprenant 10 logements sociaux et 74 terrains en accession à la propriété.</a:t>
            </a:r>
          </a:p>
          <a:p>
            <a:pPr marL="742950" lvl="1" indent="-285750">
              <a:lnSpc>
                <a:spcPct val="107000"/>
              </a:lnSpc>
              <a:spcAft>
                <a:spcPts val="800"/>
              </a:spcAft>
              <a:buFont typeface="Wingdings" panose="05000000000000000000" pitchFamily="2" charset="2"/>
              <a:buChar char="Ø"/>
            </a:pPr>
            <a:r>
              <a:rPr lang="fr-FR" sz="1300" dirty="0"/>
              <a:t>Etat d’avancement : Finalisation de la 3ème tranche et des 2 îlots sociaux.</a:t>
            </a:r>
          </a:p>
          <a:p>
            <a:pPr marL="285750" indent="-285750">
              <a:lnSpc>
                <a:spcPct val="107000"/>
              </a:lnSpc>
              <a:spcAft>
                <a:spcPts val="800"/>
              </a:spcAft>
              <a:buFont typeface="Arial" panose="020B0604020202020204" pitchFamily="34" charset="0"/>
              <a:buChar char="•"/>
            </a:pPr>
            <a:r>
              <a:rPr lang="fr-FR" sz="1300" dirty="0"/>
              <a:t>SOFIAL : Le Lotissement « Les </a:t>
            </a:r>
            <a:r>
              <a:rPr lang="fr-FR" sz="1300"/>
              <a:t>Epinettes » </a:t>
            </a:r>
            <a:r>
              <a:rPr lang="fr-FR" sz="1300" dirty="0"/>
              <a:t>Opération comprenant 19 logements sociaux et 107 lots en accession à la propriété.</a:t>
            </a:r>
          </a:p>
          <a:p>
            <a:pPr marL="742950" lvl="1" indent="-285750">
              <a:lnSpc>
                <a:spcPct val="107000"/>
              </a:lnSpc>
              <a:spcAft>
                <a:spcPts val="800"/>
              </a:spcAft>
              <a:buFont typeface="Wingdings" panose="05000000000000000000" pitchFamily="2" charset="2"/>
              <a:buChar char="Ø"/>
            </a:pPr>
            <a:r>
              <a:rPr lang="fr-FR" sz="1300" dirty="0"/>
              <a:t>Etat d’avancement : en cours de commercialisation</a:t>
            </a:r>
            <a:r>
              <a:rPr lang="fr-FR" sz="1400" dirty="0"/>
              <a:t>.</a:t>
            </a:r>
          </a:p>
          <a:p>
            <a:r>
              <a:rPr lang="fr-FR" sz="1300" dirty="0"/>
              <a:t>La commune est propriétaire du foncier, la cession des terrains à </a:t>
            </a:r>
            <a:r>
              <a:rPr lang="fr-FR" sz="1300" dirty="0" err="1"/>
              <a:t>Sofial</a:t>
            </a:r>
            <a:r>
              <a:rPr lang="fr-FR" sz="1300" dirty="0"/>
              <a:t> devrait s’opérer en 2021. </a:t>
            </a:r>
          </a:p>
          <a:p>
            <a:endParaRPr lang="fr-FR" sz="1300" dirty="0"/>
          </a:p>
          <a:p>
            <a:endParaRPr lang="fr-FR" sz="1300" dirty="0"/>
          </a:p>
          <a:p>
            <a:r>
              <a:rPr lang="fr-FR" sz="1300" b="1" dirty="0"/>
              <a:t>Logements sociaux en construction avec Sarthe Habitat:</a:t>
            </a:r>
          </a:p>
          <a:p>
            <a:pPr marL="285750" indent="-285750">
              <a:buFontTx/>
              <a:buChar char="-"/>
            </a:pPr>
            <a:r>
              <a:rPr lang="fr-FR" sz="1300" dirty="0"/>
              <a:t>9 Logements sociaux Impasse des Rosiers</a:t>
            </a:r>
          </a:p>
          <a:p>
            <a:pPr marL="285750" indent="-285750">
              <a:buFontTx/>
              <a:buChar char="-"/>
            </a:pPr>
            <a:r>
              <a:rPr lang="fr-FR" sz="1300" dirty="0"/>
              <a:t>20 Logements sociaux Cité des Rosiers</a:t>
            </a:r>
          </a:p>
          <a:p>
            <a:pPr marL="285750" indent="-285750">
              <a:buFontTx/>
              <a:buChar char="-"/>
            </a:pPr>
            <a:endParaRPr lang="fr-FR" sz="1400" b="1" dirty="0"/>
          </a:p>
          <a:p>
            <a:pPr marL="285750" indent="-285750">
              <a:buFontTx/>
              <a:buChar char="-"/>
            </a:pPr>
            <a:endParaRPr lang="fr-FR" sz="1400" b="1" dirty="0"/>
          </a:p>
        </p:txBody>
      </p:sp>
      <p:sp>
        <p:nvSpPr>
          <p:cNvPr id="5" name="Espace réservé de la date 4"/>
          <p:cNvSpPr>
            <a:spLocks noGrp="1"/>
          </p:cNvSpPr>
          <p:nvPr>
            <p:ph type="dt" sz="half" idx="10"/>
          </p:nvPr>
        </p:nvSpPr>
        <p:spPr/>
        <p:txBody>
          <a:bodyPr/>
          <a:lstStyle/>
          <a:p>
            <a:r>
              <a:rPr lang="fr-FR"/>
              <a:t>16/02/2021</a:t>
            </a:r>
          </a:p>
        </p:txBody>
      </p:sp>
      <p:sp>
        <p:nvSpPr>
          <p:cNvPr id="3" name="Espace réservé du pied de page 2"/>
          <p:cNvSpPr>
            <a:spLocks noGrp="1"/>
          </p:cNvSpPr>
          <p:nvPr>
            <p:ph type="ftr" sz="quarter" idx="11"/>
          </p:nvPr>
        </p:nvSpPr>
        <p:spPr/>
        <p:txBody>
          <a:bodyPr/>
          <a:lstStyle/>
          <a:p>
            <a:r>
              <a:rPr lang="fr-FR"/>
              <a:t>DEBAT ORIENTATION BUDGETAIRE 2021</a:t>
            </a:r>
          </a:p>
        </p:txBody>
      </p:sp>
      <p:sp>
        <p:nvSpPr>
          <p:cNvPr id="4" name="Espace réservé du numéro de diapositive 3"/>
          <p:cNvSpPr>
            <a:spLocks noGrp="1"/>
          </p:cNvSpPr>
          <p:nvPr>
            <p:ph type="sldNum" sz="quarter" idx="12"/>
          </p:nvPr>
        </p:nvSpPr>
        <p:spPr/>
        <p:txBody>
          <a:bodyPr/>
          <a:lstStyle/>
          <a:p>
            <a:fld id="{3CB182BC-7300-42D2-879F-995CD2C84297}" type="slidenum">
              <a:rPr lang="fr-FR" smtClean="0"/>
              <a:pPr/>
              <a:t>10</a:t>
            </a:fld>
            <a:endParaRPr lang="fr-FR" dirty="0"/>
          </a:p>
        </p:txBody>
      </p:sp>
      <p:sp>
        <p:nvSpPr>
          <p:cNvPr id="13"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Urbanisme et Habitat</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16100" b="14651"/>
          <a:stretch/>
        </p:blipFill>
        <p:spPr>
          <a:xfrm>
            <a:off x="407368" y="4581128"/>
            <a:ext cx="1981987" cy="1512168"/>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531292385"/>
              </p:ext>
            </p:extLst>
          </p:nvPr>
        </p:nvGraphicFramePr>
        <p:xfrm>
          <a:off x="4799856" y="4653136"/>
          <a:ext cx="6515100" cy="1133475"/>
        </p:xfrm>
        <a:graphic>
          <a:graphicData uri="http://schemas.openxmlformats.org/drawingml/2006/table">
            <a:tbl>
              <a:tblPr/>
              <a:tblGrid>
                <a:gridCol w="2056398">
                  <a:extLst>
                    <a:ext uri="{9D8B030D-6E8A-4147-A177-3AD203B41FA5}">
                      <a16:colId xmlns:a16="http://schemas.microsoft.com/office/drawing/2014/main" val="1043695310"/>
                    </a:ext>
                  </a:extLst>
                </a:gridCol>
                <a:gridCol w="1247167">
                  <a:extLst>
                    <a:ext uri="{9D8B030D-6E8A-4147-A177-3AD203B41FA5}">
                      <a16:colId xmlns:a16="http://schemas.microsoft.com/office/drawing/2014/main" val="2031075023"/>
                    </a:ext>
                  </a:extLst>
                </a:gridCol>
                <a:gridCol w="1827909">
                  <a:extLst>
                    <a:ext uri="{9D8B030D-6E8A-4147-A177-3AD203B41FA5}">
                      <a16:colId xmlns:a16="http://schemas.microsoft.com/office/drawing/2014/main" val="2787485740"/>
                    </a:ext>
                  </a:extLst>
                </a:gridCol>
                <a:gridCol w="1383626">
                  <a:extLst>
                    <a:ext uri="{9D8B030D-6E8A-4147-A177-3AD203B41FA5}">
                      <a16:colId xmlns:a16="http://schemas.microsoft.com/office/drawing/2014/main" val="2492237615"/>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BP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DOB 2021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260248108"/>
                  </a:ext>
                </a:extLst>
              </a:tr>
              <a:tr h="161925">
                <a:tc>
                  <a:txBody>
                    <a:bodyPr/>
                    <a:lstStyle/>
                    <a:p>
                      <a:pPr algn="l" fontAlgn="b"/>
                      <a:r>
                        <a:rPr lang="fr-FR" sz="1000" b="1" i="0" u="none" strike="noStrike">
                          <a:solidFill>
                            <a:srgbClr val="000000"/>
                          </a:solidFill>
                          <a:effectLst/>
                          <a:latin typeface="Arial" panose="020B0604020202020204" pitchFamily="34" charset="0"/>
                        </a:rPr>
                        <a:t>Urbanisme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84 764 €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67 576 €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44 660 €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87219964"/>
                  </a:ext>
                </a:extLst>
              </a:tr>
              <a:tr h="161925">
                <a:tc>
                  <a:txBody>
                    <a:bodyPr/>
                    <a:lstStyle/>
                    <a:p>
                      <a:pPr algn="l" fontAlgn="b"/>
                      <a:r>
                        <a:rPr lang="fr-FR" sz="1000" b="0" i="0" u="none" strike="noStrike">
                          <a:effectLst/>
                          <a:latin typeface="Arial" panose="020B0604020202020204" pitchFamily="34" charset="0"/>
                        </a:rPr>
                        <a:t>Eclairage public</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2 500 €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1 947 €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13 000 €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01304004"/>
                  </a:ext>
                </a:extLst>
              </a:tr>
              <a:tr h="161925">
                <a:tc>
                  <a:txBody>
                    <a:bodyPr/>
                    <a:lstStyle/>
                    <a:p>
                      <a:pPr algn="l" fontAlgn="b"/>
                      <a:r>
                        <a:rPr lang="fr-FR" sz="1000" b="0" i="0" u="none" strike="noStrike">
                          <a:effectLst/>
                          <a:latin typeface="Arial" panose="020B0604020202020204" pitchFamily="34" charset="0"/>
                        </a:rPr>
                        <a:t>Parc des provinces et réseaux</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a:noFill/>
                    </a:lnB>
                  </a:tcPr>
                </a:tc>
                <a:extLst>
                  <a:ext uri="{0D108BD9-81ED-4DB2-BD59-A6C34878D82A}">
                    <a16:rowId xmlns:a16="http://schemas.microsoft.com/office/drawing/2014/main" val="3569836769"/>
                  </a:ext>
                </a:extLst>
              </a:tr>
              <a:tr h="161925">
                <a:tc>
                  <a:txBody>
                    <a:bodyPr/>
                    <a:lstStyle/>
                    <a:p>
                      <a:pPr algn="l" fontAlgn="b"/>
                      <a:r>
                        <a:rPr lang="fr-FR" sz="1000" b="0" i="0" u="none" strike="noStrike">
                          <a:effectLst/>
                          <a:latin typeface="Arial" panose="020B0604020202020204" pitchFamily="34" charset="0"/>
                        </a:rPr>
                        <a:t>Participation Fibre Optique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49 104 €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49 104 €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799019"/>
                  </a:ext>
                </a:extLst>
              </a:tr>
              <a:tr h="161925">
                <a:tc>
                  <a:txBody>
                    <a:bodyPr/>
                    <a:lstStyle/>
                    <a:p>
                      <a:pPr algn="l" fontAlgn="b"/>
                      <a:r>
                        <a:rPr lang="fr-FR" sz="1000" b="0" i="0" u="none" strike="noStrike">
                          <a:effectLst/>
                          <a:latin typeface="Arial" panose="020B0604020202020204" pitchFamily="34" charset="0"/>
                        </a:rPr>
                        <a:t>PLU</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33 160 €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16 526 €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31 660 €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718928808"/>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84 764 €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67 576 €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44 660 €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2913786662"/>
                  </a:ext>
                </a:extLst>
              </a:tr>
            </a:tbl>
          </a:graphicData>
        </a:graphic>
      </p:graphicFrame>
      <p:pic>
        <p:nvPicPr>
          <p:cNvPr id="9" name="Image 8">
            <a:extLst>
              <a:ext uri="{FF2B5EF4-FFF2-40B4-BE49-F238E27FC236}">
                <a16:creationId xmlns:a16="http://schemas.microsoft.com/office/drawing/2014/main" id="{EF6C4152-7D2A-44FB-AC00-36BB055836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536" y="4581128"/>
            <a:ext cx="1944216" cy="1440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sp>
        <p:nvSpPr>
          <p:cNvPr id="3" name="Rectangle 2"/>
          <p:cNvSpPr/>
          <p:nvPr/>
        </p:nvSpPr>
        <p:spPr>
          <a:xfrm>
            <a:off x="193676" y="821397"/>
            <a:ext cx="8352928" cy="4231351"/>
          </a:xfrm>
          <a:prstGeom prst="rect">
            <a:avLst/>
          </a:prstGeom>
        </p:spPr>
        <p:txBody>
          <a:bodyPr wrap="square">
            <a:spAutoFit/>
          </a:bodyPr>
          <a:lstStyle/>
          <a:p>
            <a:pPr algn="just" eaLnBrk="0" hangingPunct="0">
              <a:lnSpc>
                <a:spcPct val="107000"/>
              </a:lnSpc>
            </a:pPr>
            <a:r>
              <a:rPr lang="fr-FR" sz="1400" b="1" dirty="0">
                <a:ea typeface="Times New Roman" panose="02020603050405020304" pitchFamily="18" charset="0"/>
                <a:cs typeface="Calibri" panose="020F0502020204030204" pitchFamily="34" charset="0"/>
              </a:rPr>
              <a:t>Aménagement de camping:</a:t>
            </a:r>
          </a:p>
          <a:p>
            <a:pPr algn="just" eaLnBrk="0" hangingPunct="0">
              <a:lnSpc>
                <a:spcPct val="107000"/>
              </a:lnSpc>
            </a:pPr>
            <a:r>
              <a:rPr lang="fr-FR" sz="1400" dirty="0">
                <a:ea typeface="Times New Roman" panose="02020603050405020304" pitchFamily="18" charset="0"/>
                <a:cs typeface="Calibri" panose="020F0502020204030204" pitchFamily="34" charset="0"/>
              </a:rPr>
              <a:t>Installation de la borne wifi au camping initialement prévu en 2020 pour la saison estivale 2021.</a:t>
            </a:r>
          </a:p>
          <a:p>
            <a:pPr algn="just" eaLnBrk="0" hangingPunct="0">
              <a:lnSpc>
                <a:spcPct val="107000"/>
              </a:lnSpc>
            </a:pPr>
            <a:r>
              <a:rPr lang="fr-FR" sz="1400" dirty="0">
                <a:ea typeface="Times New Roman" panose="02020603050405020304" pitchFamily="18" charset="0"/>
                <a:cs typeface="Calibri" panose="020F0502020204030204" pitchFamily="34" charset="0"/>
              </a:rPr>
              <a:t>Réflexion pour la rénovation des sanitaires du camping avec début des travaux en fin d’année 2021 afin d’être opérationnel pour la saison 2022. La commune peut prétendre à une subvention de l’Etat au titre de la DETR concernant la réhabilitation d’équipements à vocation touristique. </a:t>
            </a:r>
          </a:p>
          <a:p>
            <a:pPr algn="just" eaLnBrk="0" hangingPunct="0">
              <a:lnSpc>
                <a:spcPct val="107000"/>
              </a:lnSpc>
            </a:pPr>
            <a:endParaRPr lang="fr-FR" sz="1400" dirty="0">
              <a:solidFill>
                <a:srgbClr val="FF0000"/>
              </a:solidFill>
              <a:ea typeface="Times New Roman" panose="02020603050405020304" pitchFamily="18" charset="0"/>
              <a:cs typeface="Calibri" panose="020F0502020204030204" pitchFamily="34" charset="0"/>
            </a:endParaRPr>
          </a:p>
          <a:p>
            <a:pPr algn="just" eaLnBrk="0" hangingPunct="0">
              <a:lnSpc>
                <a:spcPct val="107000"/>
              </a:lnSpc>
            </a:pPr>
            <a:r>
              <a:rPr lang="fr-FR" sz="1400" b="1" dirty="0">
                <a:ea typeface="Times New Roman" panose="02020603050405020304" pitchFamily="18" charset="0"/>
                <a:cs typeface="Calibri" panose="020F0502020204030204" pitchFamily="34" charset="0"/>
              </a:rPr>
              <a:t>Aménagement du port</a:t>
            </a:r>
          </a:p>
          <a:p>
            <a:pPr algn="just" eaLnBrk="0" hangingPunct="0">
              <a:lnSpc>
                <a:spcPct val="107000"/>
              </a:lnSpc>
            </a:pPr>
            <a:r>
              <a:rPr lang="fr-FR" sz="1400" dirty="0">
                <a:ea typeface="Calibri" panose="020F0502020204030204" pitchFamily="34" charset="0"/>
                <a:cs typeface="Calibri" panose="020F0502020204030204" pitchFamily="34" charset="0"/>
              </a:rPr>
              <a:t>Après la réfection des toilettes (PMR), l’installation d’un barbecue et de tables, deux bains de soleil ont été installé au bord de la Sarthe.  </a:t>
            </a:r>
            <a:endParaRPr lang="fr-FR" sz="1400" b="1" dirty="0">
              <a:ea typeface="Times New Roman" panose="02020603050405020304" pitchFamily="18" charset="0"/>
              <a:cs typeface="Calibri" panose="020F0502020204030204" pitchFamily="34" charset="0"/>
            </a:endParaRPr>
          </a:p>
          <a:p>
            <a:pPr algn="just" eaLnBrk="0" hangingPunct="0">
              <a:lnSpc>
                <a:spcPct val="107000"/>
              </a:lnSpc>
            </a:pPr>
            <a:r>
              <a:rPr lang="fr-FR" sz="1400" dirty="0">
                <a:ea typeface="Calibri" panose="020F0502020204030204" pitchFamily="34" charset="0"/>
                <a:cs typeface="Calibri" panose="020F0502020204030204" pitchFamily="34" charset="0"/>
              </a:rPr>
              <a:t>Projet de repeindre le bâtiment sur l’esplanade.</a:t>
            </a:r>
          </a:p>
          <a:p>
            <a:pPr algn="just" eaLnBrk="0" hangingPunct="0">
              <a:lnSpc>
                <a:spcPct val="107000"/>
              </a:lnSpc>
            </a:pPr>
            <a:r>
              <a:rPr lang="fr-FR" sz="1400" dirty="0">
                <a:ea typeface="Calibri" panose="020F0502020204030204" pitchFamily="34" charset="0"/>
                <a:cs typeface="Calibri" panose="020F0502020204030204" pitchFamily="34" charset="0"/>
              </a:rPr>
              <a:t>Le projet de surf électrique (e foil) a vu le jour lors de l’été 2020, activité nautique qui plait et qui va se développer en 2021.</a:t>
            </a:r>
          </a:p>
          <a:p>
            <a:pPr algn="just" eaLnBrk="0" hangingPunct="0">
              <a:lnSpc>
                <a:spcPct val="107000"/>
              </a:lnSpc>
            </a:pPr>
            <a:r>
              <a:rPr lang="fr-FR" sz="1400" dirty="0">
                <a:ea typeface="Calibri" panose="020F0502020204030204" pitchFamily="34" charset="0"/>
                <a:cs typeface="Calibri" panose="020F0502020204030204" pitchFamily="34" charset="0"/>
              </a:rPr>
              <a:t>Création d’une terrasse amovible en bois de moins de 20 m2 pour accueillir les clients lors des activités nautiques et pour les faire patienter auprès du bar snack.</a:t>
            </a:r>
          </a:p>
          <a:p>
            <a:pPr algn="just" eaLnBrk="0" hangingPunct="0">
              <a:lnSpc>
                <a:spcPct val="107000"/>
              </a:lnSpc>
            </a:pPr>
            <a:r>
              <a:rPr lang="fr-FR" sz="1400" dirty="0">
                <a:ea typeface="Calibri" panose="020F0502020204030204" pitchFamily="34" charset="0"/>
                <a:cs typeface="Calibri" panose="020F0502020204030204" pitchFamily="34" charset="0"/>
              </a:rPr>
              <a:t>Il est également prévu l’installation d’un râtelier à vélos. </a:t>
            </a:r>
          </a:p>
          <a:p>
            <a:pPr algn="just" eaLnBrk="0" hangingPunct="0">
              <a:lnSpc>
                <a:spcPct val="107000"/>
              </a:lnSpc>
            </a:pPr>
            <a:endParaRPr lang="fr-FR" sz="1400" dirty="0">
              <a:ea typeface="Calibri" panose="020F0502020204030204" pitchFamily="34" charset="0"/>
              <a:cs typeface="Calibri" panose="020F0502020204030204" pitchFamily="34" charset="0"/>
            </a:endParaRPr>
          </a:p>
          <a:p>
            <a:pPr algn="just" eaLnBrk="0" hangingPunct="0">
              <a:lnSpc>
                <a:spcPct val="107000"/>
              </a:lnSpc>
            </a:pPr>
            <a:r>
              <a:rPr lang="fr-FR" sz="1400" dirty="0">
                <a:ea typeface="Calibri" panose="020F0502020204030204" pitchFamily="34" charset="0"/>
                <a:cs typeface="Calibri" panose="020F0502020204030204" pitchFamily="34" charset="0"/>
              </a:rPr>
              <a:t>Une cale de mise à l’eau sera installée en 2022 au moment des écourues. Une subvention sera demandée auprès du département pour ce projet</a:t>
            </a:r>
            <a:r>
              <a:rPr lang="fr-FR" sz="1400">
                <a:ea typeface="Calibri" panose="020F0502020204030204" pitchFamily="34" charset="0"/>
                <a:cs typeface="Calibri" panose="020F0502020204030204" pitchFamily="34" charset="0"/>
              </a:rPr>
              <a:t>. </a:t>
            </a:r>
            <a:endParaRPr lang="fr-FR" sz="1400" dirty="0">
              <a:ea typeface="Calibri" panose="020F0502020204030204" pitchFamily="34" charset="0"/>
              <a:cs typeface="Calibri" panose="020F0502020204030204" pitchFamily="34" charset="0"/>
            </a:endParaRPr>
          </a:p>
        </p:txBody>
      </p:sp>
      <p:sp>
        <p:nvSpPr>
          <p:cNvPr id="10" name="Espace réservé de la date 9"/>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11</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Tourisme</a:t>
            </a:r>
          </a:p>
        </p:txBody>
      </p:sp>
      <p:pic>
        <p:nvPicPr>
          <p:cNvPr id="6" name="Image 5">
            <a:extLst>
              <a:ext uri="{FF2B5EF4-FFF2-40B4-BE49-F238E27FC236}">
                <a16:creationId xmlns:a16="http://schemas.microsoft.com/office/drawing/2014/main" id="{79F7CC8C-7A43-4D7F-BB8F-377D4441C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040" y="1080220"/>
            <a:ext cx="2870584" cy="191372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170254593"/>
              </p:ext>
            </p:extLst>
          </p:nvPr>
        </p:nvGraphicFramePr>
        <p:xfrm>
          <a:off x="5231904" y="5229200"/>
          <a:ext cx="6629400" cy="647700"/>
        </p:xfrm>
        <a:graphic>
          <a:graphicData uri="http://schemas.openxmlformats.org/drawingml/2006/table">
            <a:tbl>
              <a:tblPr/>
              <a:tblGrid>
                <a:gridCol w="2170660">
                  <a:extLst>
                    <a:ext uri="{9D8B030D-6E8A-4147-A177-3AD203B41FA5}">
                      <a16:colId xmlns:a16="http://schemas.microsoft.com/office/drawing/2014/main" val="3004546903"/>
                    </a:ext>
                  </a:extLst>
                </a:gridCol>
                <a:gridCol w="1247178">
                  <a:extLst>
                    <a:ext uri="{9D8B030D-6E8A-4147-A177-3AD203B41FA5}">
                      <a16:colId xmlns:a16="http://schemas.microsoft.com/office/drawing/2014/main" val="3151952586"/>
                    </a:ext>
                  </a:extLst>
                </a:gridCol>
                <a:gridCol w="1827925">
                  <a:extLst>
                    <a:ext uri="{9D8B030D-6E8A-4147-A177-3AD203B41FA5}">
                      <a16:colId xmlns:a16="http://schemas.microsoft.com/office/drawing/2014/main" val="310746926"/>
                    </a:ext>
                  </a:extLst>
                </a:gridCol>
                <a:gridCol w="1383637">
                  <a:extLst>
                    <a:ext uri="{9D8B030D-6E8A-4147-A177-3AD203B41FA5}">
                      <a16:colId xmlns:a16="http://schemas.microsoft.com/office/drawing/2014/main" val="1635272540"/>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53267190"/>
                  </a:ext>
                </a:extLst>
              </a:tr>
              <a:tr h="161925">
                <a:tc>
                  <a:txBody>
                    <a:bodyPr/>
                    <a:lstStyle/>
                    <a:p>
                      <a:pPr algn="l" fontAlgn="b"/>
                      <a:r>
                        <a:rPr lang="fr-FR" sz="1000" b="1" i="0" u="none" strike="noStrike" dirty="0">
                          <a:solidFill>
                            <a:srgbClr val="000000"/>
                          </a:solidFill>
                          <a:effectLst/>
                          <a:latin typeface="Arial" panose="020B0604020202020204" pitchFamily="34" charset="0"/>
                        </a:rPr>
                        <a:t>Tourisme et Cadre de vie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43 530 €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36 398 €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68 597 €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930018303"/>
                  </a:ext>
                </a:extLst>
              </a:tr>
              <a:tr h="161925">
                <a:tc>
                  <a:txBody>
                    <a:bodyPr/>
                    <a:lstStyle/>
                    <a:p>
                      <a:pPr algn="l" fontAlgn="b"/>
                      <a:r>
                        <a:rPr lang="fr-FR" sz="1000" b="0" i="0" u="none" strike="noStrike">
                          <a:effectLst/>
                          <a:latin typeface="Arial" panose="020B0604020202020204" pitchFamily="34" charset="0"/>
                        </a:rPr>
                        <a:t>Aménagement du port </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16 530 €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16 383 €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42195512"/>
                  </a:ext>
                </a:extLst>
              </a:tr>
              <a:tr h="161925">
                <a:tc>
                  <a:txBody>
                    <a:bodyPr/>
                    <a:lstStyle/>
                    <a:p>
                      <a:pPr algn="l" fontAlgn="b"/>
                      <a:r>
                        <a:rPr lang="fr-FR" sz="1000" b="0" i="0" u="none" strike="noStrike" dirty="0">
                          <a:effectLst/>
                          <a:latin typeface="Arial" panose="020B0604020202020204" pitchFamily="34" charset="0"/>
                        </a:rPr>
                        <a:t>Camping</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2 500 €</a:t>
                      </a:r>
                    </a:p>
                  </a:txBody>
                  <a:tcPr marL="0" marR="0" marT="0" marB="0" anchor="b">
                    <a:lnL>
                      <a:noFill/>
                    </a:lnL>
                    <a:lnR>
                      <a:noFill/>
                    </a:lnR>
                    <a:lnT>
                      <a:noFill/>
                    </a:lnT>
                    <a:lnB>
                      <a:noFill/>
                    </a:lnB>
                  </a:tcPr>
                </a:tc>
                <a:tc>
                  <a:txBody>
                    <a:bodyPr/>
                    <a:lstStyle/>
                    <a:p>
                      <a:pPr algn="l" fontAlgn="b"/>
                      <a:endParaRPr lang="fr-FR"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17 500 €</a:t>
                      </a:r>
                    </a:p>
                  </a:txBody>
                  <a:tcPr marL="0" marR="0" marT="0" marB="0" anchor="b">
                    <a:lnL>
                      <a:noFill/>
                    </a:lnL>
                    <a:lnR>
                      <a:noFill/>
                    </a:lnR>
                    <a:lnT>
                      <a:noFill/>
                    </a:lnT>
                    <a:lnB>
                      <a:noFill/>
                    </a:lnB>
                  </a:tcPr>
                </a:tc>
                <a:extLst>
                  <a:ext uri="{0D108BD9-81ED-4DB2-BD59-A6C34878D82A}">
                    <a16:rowId xmlns:a16="http://schemas.microsoft.com/office/drawing/2014/main" val="1482420829"/>
                  </a:ext>
                </a:extLst>
              </a:tr>
            </a:tbl>
          </a:graphicData>
        </a:graphic>
      </p:graphicFrame>
      <p:pic>
        <p:nvPicPr>
          <p:cNvPr id="5" name="Image 4">
            <a:extLst>
              <a:ext uri="{FF2B5EF4-FFF2-40B4-BE49-F238E27FC236}">
                <a16:creationId xmlns:a16="http://schemas.microsoft.com/office/drawing/2014/main" id="{CC7F8C9A-0BC1-4BD5-BA2C-B570ECAFF3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040" y="3284983"/>
            <a:ext cx="2846318" cy="17391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sp>
        <p:nvSpPr>
          <p:cNvPr id="3" name="Rectangle 2"/>
          <p:cNvSpPr/>
          <p:nvPr/>
        </p:nvSpPr>
        <p:spPr>
          <a:xfrm>
            <a:off x="263352" y="641374"/>
            <a:ext cx="8352928" cy="3508396"/>
          </a:xfrm>
          <a:prstGeom prst="rect">
            <a:avLst/>
          </a:prstGeom>
        </p:spPr>
        <p:txBody>
          <a:bodyPr wrap="square">
            <a:spAutoFit/>
          </a:bodyPr>
          <a:lstStyle/>
          <a:p>
            <a:pPr algn="just" eaLnBrk="0" hangingPunct="0"/>
            <a:r>
              <a:rPr lang="fr-FR" sz="1350" b="1" i="1" dirty="0">
                <a:ea typeface="Times New Roman" panose="02020603050405020304" pitchFamily="18" charset="0"/>
              </a:rPr>
              <a:t>Service Aménagement paysager :</a:t>
            </a:r>
            <a:endParaRPr lang="fr-FR" sz="1350" dirty="0">
              <a:ea typeface="Times New Roman" panose="02020603050405020304" pitchFamily="18" charset="0"/>
            </a:endParaRPr>
          </a:p>
          <a:p>
            <a:pPr algn="just"/>
            <a:r>
              <a:rPr lang="fr-FR" sz="1350" dirty="0">
                <a:ea typeface="Times New Roman" panose="02020603050405020304" pitchFamily="18" charset="0"/>
              </a:rPr>
              <a:t>Au travers de l’aménagement floral et paysager, nous mettons en place une gestion différenciée des espaces verts qui répond mieux à une approche environnementale. </a:t>
            </a:r>
          </a:p>
          <a:p>
            <a:pPr algn="just"/>
            <a:r>
              <a:rPr lang="fr-FR" sz="1350" dirty="0">
                <a:ea typeface="Times New Roman" panose="02020603050405020304" pitchFamily="18" charset="0"/>
              </a:rPr>
              <a:t>Afin de faire face à l’augmentation de la surface des espaces verts des lotissements rétrocédés à la commune, certaines prestations d’entretien sont externalisées (tonte, taille et désherbage de la cité des Rosiers et Acacias…). </a:t>
            </a:r>
          </a:p>
          <a:p>
            <a:pPr algn="just"/>
            <a:r>
              <a:rPr lang="fr-FR" sz="1350" dirty="0">
                <a:ea typeface="Times New Roman" panose="02020603050405020304" pitchFamily="18" charset="0"/>
              </a:rPr>
              <a:t>Le 1</a:t>
            </a:r>
            <a:r>
              <a:rPr lang="fr-FR" sz="1350" baseline="30000" dirty="0">
                <a:ea typeface="Times New Roman" panose="02020603050405020304" pitchFamily="18" charset="0"/>
              </a:rPr>
              <a:t>er</a:t>
            </a:r>
            <a:r>
              <a:rPr lang="fr-FR" sz="1350" dirty="0">
                <a:ea typeface="Times New Roman" panose="02020603050405020304" pitchFamily="18" charset="0"/>
              </a:rPr>
              <a:t> confinement a entrainé du retard dans la gestion des espaces verts de la commune, 2021 devrait permettre de reprendre le rythme d’entretien. </a:t>
            </a:r>
          </a:p>
          <a:p>
            <a:pPr algn="just"/>
            <a:r>
              <a:rPr lang="fr-FR" sz="1350" dirty="0">
                <a:ea typeface="Times New Roman" panose="02020603050405020304" pitchFamily="18" charset="0"/>
              </a:rPr>
              <a:t>Report en 2023 du jury pour le label Villes et Villages Fleuris pour l’obtention d’une deuxième fleur. </a:t>
            </a:r>
          </a:p>
          <a:p>
            <a:r>
              <a:rPr lang="fr-FR" sz="1350" dirty="0">
                <a:solidFill>
                  <a:srgbClr val="FF0000"/>
                </a:solidFill>
                <a:highlight>
                  <a:srgbClr val="FFFF00"/>
                </a:highlight>
                <a:ea typeface="Times New Roman" panose="02020603050405020304" pitchFamily="18" charset="0"/>
              </a:rPr>
              <a:t> </a:t>
            </a:r>
            <a:endParaRPr lang="fr-FR" sz="1350" dirty="0">
              <a:solidFill>
                <a:srgbClr val="FF0000"/>
              </a:solidFill>
              <a:ea typeface="Times New Roman" panose="02020603050405020304" pitchFamily="18" charset="0"/>
            </a:endParaRPr>
          </a:p>
          <a:p>
            <a:pPr>
              <a:lnSpc>
                <a:spcPct val="107000"/>
              </a:lnSpc>
            </a:pPr>
            <a:r>
              <a:rPr lang="fr-FR" sz="1350" dirty="0">
                <a:ea typeface="Calibri" panose="020F0502020204030204" pitchFamily="34" charset="0"/>
                <a:cs typeface="Times New Roman" panose="02020603050405020304" pitchFamily="18" charset="0"/>
              </a:rPr>
              <a:t>En 2021, le fleurissement de la Commune se déclinera sur le thème du carnaval avec des « masques » colorés.</a:t>
            </a:r>
          </a:p>
          <a:p>
            <a:pPr>
              <a:lnSpc>
                <a:spcPct val="107000"/>
              </a:lnSpc>
            </a:pPr>
            <a:endParaRPr lang="fr-FR" sz="1350" dirty="0">
              <a:ea typeface="Calibri" panose="020F0502020204030204" pitchFamily="34" charset="0"/>
              <a:cs typeface="Times New Roman" panose="02020603050405020304" pitchFamily="18" charset="0"/>
            </a:endParaRPr>
          </a:p>
          <a:p>
            <a:pPr>
              <a:lnSpc>
                <a:spcPct val="107000"/>
              </a:lnSpc>
            </a:pPr>
            <a:r>
              <a:rPr lang="fr-FR" sz="1350" dirty="0">
                <a:ea typeface="Calibri" panose="020F0502020204030204" pitchFamily="34" charset="0"/>
                <a:cs typeface="Times New Roman" panose="02020603050405020304" pitchFamily="18" charset="0"/>
              </a:rPr>
              <a:t>Différents projets sont à l’étude sur le mandat: </a:t>
            </a:r>
          </a:p>
          <a:p>
            <a:pPr>
              <a:lnSpc>
                <a:spcPct val="107000"/>
              </a:lnSpc>
            </a:pPr>
            <a:r>
              <a:rPr lang="fr-FR" sz="1350" dirty="0">
                <a:ea typeface="Calibri" panose="020F0502020204030204" pitchFamily="34" charset="0"/>
                <a:cs typeface="Times New Roman" panose="02020603050405020304" pitchFamily="18" charset="0"/>
              </a:rPr>
              <a:t>Projet de Voie Verte sur l’ancienne voie ferrée entre Le Mans et La Flèche en lien avec le département et la CDC Val de Sarthe à l’horizon 2022-2023</a:t>
            </a:r>
          </a:p>
          <a:p>
            <a:pPr>
              <a:lnSpc>
                <a:spcPct val="107000"/>
              </a:lnSpc>
            </a:pPr>
            <a:r>
              <a:rPr lang="fr-FR" sz="1350" dirty="0">
                <a:ea typeface="Calibri" panose="020F0502020204030204" pitchFamily="34" charset="0"/>
                <a:cs typeface="Times New Roman" panose="02020603050405020304" pitchFamily="18" charset="0"/>
              </a:rPr>
              <a:t>Projet d’aménagement du chemin de halage partant du Port vers </a:t>
            </a:r>
            <a:r>
              <a:rPr lang="fr-FR" sz="1350" dirty="0" err="1">
                <a:ea typeface="Calibri" panose="020F0502020204030204" pitchFamily="34" charset="0"/>
                <a:cs typeface="Times New Roman" panose="02020603050405020304" pitchFamily="18" charset="0"/>
              </a:rPr>
              <a:t>Roëzé</a:t>
            </a:r>
            <a:r>
              <a:rPr lang="fr-FR" sz="1350" dirty="0">
                <a:ea typeface="Calibri" panose="020F0502020204030204" pitchFamily="34" charset="0"/>
                <a:cs typeface="Times New Roman" panose="02020603050405020304" pitchFamily="18" charset="0"/>
              </a:rPr>
              <a:t> le long de la rivière</a:t>
            </a:r>
          </a:p>
          <a:p>
            <a:pPr>
              <a:lnSpc>
                <a:spcPct val="107000"/>
              </a:lnSpc>
            </a:pPr>
            <a:r>
              <a:rPr lang="fr-FR" sz="1350" dirty="0">
                <a:ea typeface="Calibri" panose="020F0502020204030204" pitchFamily="34" charset="0"/>
                <a:cs typeface="Times New Roman" panose="02020603050405020304" pitchFamily="18" charset="0"/>
              </a:rPr>
              <a:t>Projet d’aménagement du bois des Epinettes</a:t>
            </a:r>
            <a:endParaRPr lang="fr-FR" sz="1350" dirty="0">
              <a:solidFill>
                <a:srgbClr val="FF0000"/>
              </a:solidFill>
              <a:ea typeface="Calibri" panose="020F0502020204030204" pitchFamily="34" charset="0"/>
              <a:cs typeface="Times New Roman" panose="02020603050405020304" pitchFamily="18" charset="0"/>
            </a:endParaRPr>
          </a:p>
        </p:txBody>
      </p:sp>
      <p:sp>
        <p:nvSpPr>
          <p:cNvPr id="10" name="Espace réservé de la date 9"/>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12</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Tourisme et Cadre de vie</a:t>
            </a:r>
          </a:p>
        </p:txBody>
      </p:sp>
      <p:graphicFrame>
        <p:nvGraphicFramePr>
          <p:cNvPr id="2" name="Tableau 1"/>
          <p:cNvGraphicFramePr>
            <a:graphicFrameLocks noGrp="1"/>
          </p:cNvGraphicFramePr>
          <p:nvPr>
            <p:extLst>
              <p:ext uri="{D42A27DB-BD31-4B8C-83A1-F6EECF244321}">
                <p14:modId xmlns:p14="http://schemas.microsoft.com/office/powerpoint/2010/main" val="4076582209"/>
              </p:ext>
            </p:extLst>
          </p:nvPr>
        </p:nvGraphicFramePr>
        <p:xfrm>
          <a:off x="5087888" y="4437112"/>
          <a:ext cx="6629400" cy="1619250"/>
        </p:xfrm>
        <a:graphic>
          <a:graphicData uri="http://schemas.openxmlformats.org/drawingml/2006/table">
            <a:tbl>
              <a:tblPr/>
              <a:tblGrid>
                <a:gridCol w="2170660">
                  <a:extLst>
                    <a:ext uri="{9D8B030D-6E8A-4147-A177-3AD203B41FA5}">
                      <a16:colId xmlns:a16="http://schemas.microsoft.com/office/drawing/2014/main" val="3004546903"/>
                    </a:ext>
                  </a:extLst>
                </a:gridCol>
                <a:gridCol w="1247178">
                  <a:extLst>
                    <a:ext uri="{9D8B030D-6E8A-4147-A177-3AD203B41FA5}">
                      <a16:colId xmlns:a16="http://schemas.microsoft.com/office/drawing/2014/main" val="3151952586"/>
                    </a:ext>
                  </a:extLst>
                </a:gridCol>
                <a:gridCol w="1827925">
                  <a:extLst>
                    <a:ext uri="{9D8B030D-6E8A-4147-A177-3AD203B41FA5}">
                      <a16:colId xmlns:a16="http://schemas.microsoft.com/office/drawing/2014/main" val="310746926"/>
                    </a:ext>
                  </a:extLst>
                </a:gridCol>
                <a:gridCol w="1383637">
                  <a:extLst>
                    <a:ext uri="{9D8B030D-6E8A-4147-A177-3AD203B41FA5}">
                      <a16:colId xmlns:a16="http://schemas.microsoft.com/office/drawing/2014/main" val="1635272540"/>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53267190"/>
                  </a:ext>
                </a:extLst>
              </a:tr>
              <a:tr h="161925">
                <a:tc>
                  <a:txBody>
                    <a:bodyPr/>
                    <a:lstStyle/>
                    <a:p>
                      <a:pPr algn="l" fontAlgn="b"/>
                      <a:r>
                        <a:rPr lang="fr-FR" sz="1000" b="1" i="0" u="none" strike="noStrike">
                          <a:solidFill>
                            <a:srgbClr val="000000"/>
                          </a:solidFill>
                          <a:effectLst/>
                          <a:latin typeface="Arial" panose="020B0604020202020204" pitchFamily="34" charset="0"/>
                        </a:rPr>
                        <a:t>Tourisme et Cadre de vie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43 530 €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36 398 €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68 597 €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930018303"/>
                  </a:ext>
                </a:extLst>
              </a:tr>
              <a:tr h="161925">
                <a:tc>
                  <a:txBody>
                    <a:bodyPr/>
                    <a:lstStyle/>
                    <a:p>
                      <a:pPr algn="l" fontAlgn="b"/>
                      <a:r>
                        <a:rPr lang="fr-FR" sz="1000" b="0" i="0" u="none" strike="noStrike">
                          <a:effectLst/>
                          <a:latin typeface="Arial" panose="020B0604020202020204" pitchFamily="34" charset="0"/>
                        </a:rPr>
                        <a:t>Aménagement du port </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16 530 €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16 383 €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42195512"/>
                  </a:ext>
                </a:extLst>
              </a:tr>
              <a:tr h="161925">
                <a:tc>
                  <a:txBody>
                    <a:bodyPr/>
                    <a:lstStyle/>
                    <a:p>
                      <a:pPr algn="l" fontAlgn="b"/>
                      <a:r>
                        <a:rPr lang="fr-FR" sz="1000" b="0" i="0" u="none" strike="noStrike">
                          <a:effectLst/>
                          <a:latin typeface="Arial" panose="020B0604020202020204" pitchFamily="34" charset="0"/>
                        </a:rPr>
                        <a:t>Aménagement floral et paysager</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1 500 €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1 668 €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2 000 €</a:t>
                      </a:r>
                    </a:p>
                  </a:txBody>
                  <a:tcPr marL="0" marR="0" marT="0" marB="0" anchor="b">
                    <a:lnL>
                      <a:noFill/>
                    </a:lnL>
                    <a:lnR>
                      <a:noFill/>
                    </a:lnR>
                    <a:lnT>
                      <a:noFill/>
                    </a:lnT>
                    <a:lnB>
                      <a:noFill/>
                    </a:lnB>
                  </a:tcPr>
                </a:tc>
                <a:extLst>
                  <a:ext uri="{0D108BD9-81ED-4DB2-BD59-A6C34878D82A}">
                    <a16:rowId xmlns:a16="http://schemas.microsoft.com/office/drawing/2014/main" val="917352806"/>
                  </a:ext>
                </a:extLst>
              </a:tr>
              <a:tr h="161925">
                <a:tc>
                  <a:txBody>
                    <a:bodyPr/>
                    <a:lstStyle/>
                    <a:p>
                      <a:pPr algn="l" fontAlgn="b"/>
                      <a:r>
                        <a:rPr lang="fr-FR" sz="1000" b="0" i="0" u="none" strike="noStrike">
                          <a:effectLst/>
                          <a:latin typeface="Arial" panose="020B0604020202020204" pitchFamily="34" charset="0"/>
                        </a:rPr>
                        <a:t>Bois des Epinnettes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2 000 €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222263422"/>
                  </a:ext>
                </a:extLst>
              </a:tr>
              <a:tr h="161925">
                <a:tc>
                  <a:txBody>
                    <a:bodyPr/>
                    <a:lstStyle/>
                    <a:p>
                      <a:pPr algn="l" fontAlgn="b"/>
                      <a:r>
                        <a:rPr lang="fr-FR" sz="1000" b="0" i="0" u="none" strike="noStrike">
                          <a:effectLst/>
                          <a:latin typeface="Arial" panose="020B0604020202020204" pitchFamily="34" charset="0"/>
                        </a:rPr>
                        <a:t>Camping</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2 500 €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17 500 €</a:t>
                      </a:r>
                    </a:p>
                  </a:txBody>
                  <a:tcPr marL="0" marR="0" marT="0" marB="0" anchor="b">
                    <a:lnL>
                      <a:noFill/>
                    </a:lnL>
                    <a:lnR>
                      <a:noFill/>
                    </a:lnR>
                    <a:lnT>
                      <a:noFill/>
                    </a:lnT>
                    <a:lnB>
                      <a:noFill/>
                    </a:lnB>
                  </a:tcPr>
                </a:tc>
                <a:extLst>
                  <a:ext uri="{0D108BD9-81ED-4DB2-BD59-A6C34878D82A}">
                    <a16:rowId xmlns:a16="http://schemas.microsoft.com/office/drawing/2014/main" val="1482420829"/>
                  </a:ext>
                </a:extLst>
              </a:tr>
              <a:tr h="161925">
                <a:tc>
                  <a:txBody>
                    <a:bodyPr/>
                    <a:lstStyle/>
                    <a:p>
                      <a:pPr algn="l" fontAlgn="b"/>
                      <a:r>
                        <a:rPr lang="fr-FR" sz="1000" b="0" i="0" u="none" strike="noStrike">
                          <a:effectLst/>
                          <a:latin typeface="Arial" panose="020B0604020202020204" pitchFamily="34" charset="0"/>
                        </a:rPr>
                        <a:t>Illuminations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5 000 €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2 427 €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17 197 €</a:t>
                      </a:r>
                    </a:p>
                  </a:txBody>
                  <a:tcPr marL="0" marR="0" marT="0" marB="0" anchor="b">
                    <a:lnL>
                      <a:noFill/>
                    </a:lnL>
                    <a:lnR>
                      <a:noFill/>
                    </a:lnR>
                    <a:lnT>
                      <a:noFill/>
                    </a:lnT>
                    <a:lnB>
                      <a:noFill/>
                    </a:lnB>
                  </a:tcPr>
                </a:tc>
                <a:extLst>
                  <a:ext uri="{0D108BD9-81ED-4DB2-BD59-A6C34878D82A}">
                    <a16:rowId xmlns:a16="http://schemas.microsoft.com/office/drawing/2014/main" val="1648262863"/>
                  </a:ext>
                </a:extLst>
              </a:tr>
              <a:tr h="161925">
                <a:tc>
                  <a:txBody>
                    <a:bodyPr/>
                    <a:lstStyle/>
                    <a:p>
                      <a:pPr algn="l" fontAlgn="b"/>
                      <a:r>
                        <a:rPr lang="fr-FR" sz="1000" b="0" i="0" u="none" strike="noStrike">
                          <a:effectLst/>
                          <a:latin typeface="Arial" panose="020B0604020202020204" pitchFamily="34" charset="0"/>
                        </a:rPr>
                        <a:t>Matériel Espaces Verts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16 000 €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15 920 €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21 900 €</a:t>
                      </a:r>
                    </a:p>
                  </a:txBody>
                  <a:tcPr marL="0" marR="0" marT="0" marB="0" anchor="b">
                    <a:lnL>
                      <a:noFill/>
                    </a:lnL>
                    <a:lnR>
                      <a:noFill/>
                    </a:lnR>
                    <a:lnT>
                      <a:noFill/>
                    </a:lnT>
                    <a:lnB>
                      <a:noFill/>
                    </a:lnB>
                  </a:tcPr>
                </a:tc>
                <a:extLst>
                  <a:ext uri="{0D108BD9-81ED-4DB2-BD59-A6C34878D82A}">
                    <a16:rowId xmlns:a16="http://schemas.microsoft.com/office/drawing/2014/main" val="3257263782"/>
                  </a:ext>
                </a:extLst>
              </a:tr>
              <a:tr h="161925">
                <a:tc>
                  <a:txBody>
                    <a:bodyPr/>
                    <a:lstStyle/>
                    <a:p>
                      <a:pPr algn="l" fontAlgn="b"/>
                      <a:r>
                        <a:rPr lang="fr-FR" sz="1000" b="0" i="0" u="none" strike="noStrike">
                          <a:effectLst/>
                          <a:latin typeface="Arial" panose="020B0604020202020204" pitchFamily="34" charset="0"/>
                        </a:rPr>
                        <a:t>Matériel fleurissement</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936375442"/>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43 530 €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36 398 €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68 597 €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736586149"/>
                  </a:ext>
                </a:extLst>
              </a:tr>
            </a:tbl>
          </a:graphicData>
        </a:graphic>
      </p:graphicFrame>
      <p:pic>
        <p:nvPicPr>
          <p:cNvPr id="6" name="Image 5">
            <a:extLst>
              <a:ext uri="{FF2B5EF4-FFF2-40B4-BE49-F238E27FC236}">
                <a16:creationId xmlns:a16="http://schemas.microsoft.com/office/drawing/2014/main" id="{3F7ADAE2-0582-4807-91FD-327985251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4547406"/>
            <a:ext cx="2016224" cy="1512168"/>
          </a:xfrm>
          <a:prstGeom prst="rect">
            <a:avLst/>
          </a:prstGeom>
        </p:spPr>
      </p:pic>
      <p:pic>
        <p:nvPicPr>
          <p:cNvPr id="9" name="Image 8">
            <a:extLst>
              <a:ext uri="{FF2B5EF4-FFF2-40B4-BE49-F238E27FC236}">
                <a16:creationId xmlns:a16="http://schemas.microsoft.com/office/drawing/2014/main" id="{CF97BF6E-3764-4175-B959-977770B2B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1113561"/>
            <a:ext cx="2154237" cy="2872316"/>
          </a:xfrm>
          <a:prstGeom prst="rect">
            <a:avLst/>
          </a:prstGeom>
        </p:spPr>
      </p:pic>
    </p:spTree>
    <p:extLst>
      <p:ext uri="{BB962C8B-B14F-4D97-AF65-F5344CB8AC3E}">
        <p14:creationId xmlns:p14="http://schemas.microsoft.com/office/powerpoint/2010/main" val="141915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5000" b="90000"/>
          </a:stretch>
        </a:blipFill>
        <a:effectLst/>
      </p:bgPr>
    </p:bg>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13</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Sécurité</a:t>
            </a:r>
          </a:p>
        </p:txBody>
      </p:sp>
      <p:graphicFrame>
        <p:nvGraphicFramePr>
          <p:cNvPr id="2" name="Tableau 1"/>
          <p:cNvGraphicFramePr>
            <a:graphicFrameLocks noGrp="1"/>
          </p:cNvGraphicFramePr>
          <p:nvPr>
            <p:extLst>
              <p:ext uri="{D42A27DB-BD31-4B8C-83A1-F6EECF244321}">
                <p14:modId xmlns:p14="http://schemas.microsoft.com/office/powerpoint/2010/main" val="2172954993"/>
              </p:ext>
            </p:extLst>
          </p:nvPr>
        </p:nvGraphicFramePr>
        <p:xfrm>
          <a:off x="5700762" y="5351149"/>
          <a:ext cx="5795392" cy="647700"/>
        </p:xfrm>
        <a:graphic>
          <a:graphicData uri="http://schemas.openxmlformats.org/drawingml/2006/table">
            <a:tbl>
              <a:tblPr/>
              <a:tblGrid>
                <a:gridCol w="1391647">
                  <a:extLst>
                    <a:ext uri="{9D8B030D-6E8A-4147-A177-3AD203B41FA5}">
                      <a16:colId xmlns:a16="http://schemas.microsoft.com/office/drawing/2014/main" val="2022067192"/>
                    </a:ext>
                  </a:extLst>
                </a:gridCol>
                <a:gridCol w="1231795">
                  <a:extLst>
                    <a:ext uri="{9D8B030D-6E8A-4147-A177-3AD203B41FA5}">
                      <a16:colId xmlns:a16="http://schemas.microsoft.com/office/drawing/2014/main" val="4002070376"/>
                    </a:ext>
                  </a:extLst>
                </a:gridCol>
                <a:gridCol w="1805379">
                  <a:extLst>
                    <a:ext uri="{9D8B030D-6E8A-4147-A177-3AD203B41FA5}">
                      <a16:colId xmlns:a16="http://schemas.microsoft.com/office/drawing/2014/main" val="3990575845"/>
                    </a:ext>
                  </a:extLst>
                </a:gridCol>
                <a:gridCol w="1366571">
                  <a:extLst>
                    <a:ext uri="{9D8B030D-6E8A-4147-A177-3AD203B41FA5}">
                      <a16:colId xmlns:a16="http://schemas.microsoft.com/office/drawing/2014/main" val="4188132196"/>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 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Total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28551410"/>
                  </a:ext>
                </a:extLst>
              </a:tr>
              <a:tr h="161925">
                <a:tc>
                  <a:txBody>
                    <a:bodyPr/>
                    <a:lstStyle/>
                    <a:p>
                      <a:pPr algn="l" fontAlgn="b"/>
                      <a:r>
                        <a:rPr lang="fr-FR" sz="1000" b="1" i="0" u="none" strike="noStrike">
                          <a:solidFill>
                            <a:srgbClr val="000000"/>
                          </a:solidFill>
                          <a:effectLst/>
                          <a:latin typeface="Arial" panose="020B0604020202020204" pitchFamily="34" charset="0"/>
                        </a:rPr>
                        <a:t>Sécurité</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fr-FR" sz="10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dirty="0">
                          <a:solidFill>
                            <a:srgbClr val="000000"/>
                          </a:solidFill>
                          <a:effectLst/>
                          <a:latin typeface="Arial" panose="020B0604020202020204" pitchFamily="34" charset="0"/>
                        </a:rPr>
                        <a:t>79 000 €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306877636"/>
                  </a:ext>
                </a:extLst>
              </a:tr>
              <a:tr h="161925">
                <a:tc>
                  <a:txBody>
                    <a:bodyPr/>
                    <a:lstStyle/>
                    <a:p>
                      <a:pPr algn="l" fontAlgn="b"/>
                      <a:r>
                        <a:rPr lang="fr-FR" sz="1000" b="0" i="0" u="none" strike="noStrike">
                          <a:effectLst/>
                          <a:latin typeface="Arial" panose="020B0604020202020204" pitchFamily="34" charset="0"/>
                        </a:rPr>
                        <a:t>Police municipale</a:t>
                      </a:r>
                    </a:p>
                  </a:txBody>
                  <a:tcPr marL="11430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1 000 €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79 000 €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913526216"/>
                  </a:ext>
                </a:extLst>
              </a:tr>
              <a:tr h="161925">
                <a:tc>
                  <a:txBody>
                    <a:bodyPr/>
                    <a:lstStyle/>
                    <a:p>
                      <a:pPr algn="l" fontAlgn="b"/>
                      <a:r>
                        <a:rPr lang="fr-FR" sz="1000" b="1" i="0" u="none" strike="noStrike" dirty="0">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fr-FR" sz="10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79 000 €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023947822"/>
                  </a:ext>
                </a:extLst>
              </a:tr>
            </a:tbl>
          </a:graphicData>
        </a:graphic>
      </p:graphicFrame>
      <p:sp>
        <p:nvSpPr>
          <p:cNvPr id="6" name="ZoneTexte 5"/>
          <p:cNvSpPr txBox="1"/>
          <p:nvPr/>
        </p:nvSpPr>
        <p:spPr>
          <a:xfrm>
            <a:off x="3815769" y="3881845"/>
            <a:ext cx="6672719" cy="1384995"/>
          </a:xfrm>
          <a:prstGeom prst="rect">
            <a:avLst/>
          </a:prstGeom>
          <a:noFill/>
        </p:spPr>
        <p:txBody>
          <a:bodyPr wrap="square" rtlCol="0">
            <a:spAutoFit/>
          </a:bodyPr>
          <a:lstStyle/>
          <a:p>
            <a:r>
              <a:rPr lang="fr-FR" sz="1400" b="1" dirty="0"/>
              <a:t>Caméras piétons pour les policiers municipaux</a:t>
            </a:r>
          </a:p>
          <a:p>
            <a:pPr algn="just"/>
            <a:r>
              <a:rPr lang="fr-FR" sz="1400" dirty="0"/>
              <a:t>L’acquisition de deux caméras-piétons est prévue pour sécuriser la pratique de nos deux policiers municipaux.</a:t>
            </a:r>
          </a:p>
          <a:p>
            <a:pPr algn="just"/>
            <a:r>
              <a:rPr lang="fr-FR" sz="1400" dirty="0"/>
              <a:t>En effet, déclencher cet équipement se veut avoir un effet dissuasif sur la montée en agressivité de les/la personne(s) se trouvant face au(x) policier(s) en exercice.</a:t>
            </a:r>
          </a:p>
          <a:p>
            <a:pPr algn="just"/>
            <a:r>
              <a:rPr lang="fr-FR" sz="1400" dirty="0"/>
              <a:t>La commune peut prétendre à une subvention de l’Etat au titre du FIPD.</a:t>
            </a:r>
          </a:p>
        </p:txBody>
      </p:sp>
      <p:pic>
        <p:nvPicPr>
          <p:cNvPr id="14" name="Image 13">
            <a:extLst>
              <a:ext uri="{FF2B5EF4-FFF2-40B4-BE49-F238E27FC236}">
                <a16:creationId xmlns:a16="http://schemas.microsoft.com/office/drawing/2014/main" id="{5A2F243E-09DC-412B-ADF3-A86703F628B4}"/>
              </a:ext>
            </a:extLst>
          </p:cNvPr>
          <p:cNvPicPr>
            <a:picLocks noChangeAspect="1"/>
          </p:cNvPicPr>
          <p:nvPr/>
        </p:nvPicPr>
        <p:blipFill>
          <a:blip r:embed="rId3"/>
          <a:stretch>
            <a:fillRect/>
          </a:stretch>
        </p:blipFill>
        <p:spPr>
          <a:xfrm>
            <a:off x="7800913" y="1141592"/>
            <a:ext cx="3780420" cy="2066537"/>
          </a:xfrm>
          <a:prstGeom prst="rect">
            <a:avLst/>
          </a:prstGeom>
        </p:spPr>
      </p:pic>
      <p:sp>
        <p:nvSpPr>
          <p:cNvPr id="3" name="ZoneTexte 2">
            <a:extLst>
              <a:ext uri="{FF2B5EF4-FFF2-40B4-BE49-F238E27FC236}">
                <a16:creationId xmlns:a16="http://schemas.microsoft.com/office/drawing/2014/main" id="{AF4C37DC-6829-4DFB-88FC-95B567354A05}"/>
              </a:ext>
            </a:extLst>
          </p:cNvPr>
          <p:cNvSpPr txBox="1"/>
          <p:nvPr/>
        </p:nvSpPr>
        <p:spPr>
          <a:xfrm>
            <a:off x="335360" y="787033"/>
            <a:ext cx="7200800" cy="3108543"/>
          </a:xfrm>
          <a:prstGeom prst="rect">
            <a:avLst/>
          </a:prstGeom>
          <a:noFill/>
        </p:spPr>
        <p:txBody>
          <a:bodyPr wrap="square" rtlCol="0">
            <a:spAutoFit/>
          </a:bodyPr>
          <a:lstStyle/>
          <a:p>
            <a:r>
              <a:rPr lang="fr-FR" sz="1400" b="1" dirty="0"/>
              <a:t>Vidéoprotection</a:t>
            </a:r>
          </a:p>
          <a:p>
            <a:pPr algn="just"/>
            <a:r>
              <a:rPr lang="fr-FR" sz="1400" dirty="0"/>
              <a:t>La présence de deux policiers municipaux est un atout majeur pour la commune afin d’assurer une présence permanente sur le territoire. Cependant, au vu des incivilités et infractions constatées, la Commune souhaite équiper en priorité les espaces publics suivants d’un système de vidéoprotection :</a:t>
            </a:r>
          </a:p>
          <a:p>
            <a:pPr algn="just"/>
            <a:r>
              <a:rPr lang="fr-FR" sz="1400" dirty="0"/>
              <a:t>-	Le centre-ville			- 	Le port</a:t>
            </a:r>
          </a:p>
          <a:p>
            <a:pPr algn="just"/>
            <a:r>
              <a:rPr lang="fr-FR" sz="1400" dirty="0"/>
              <a:t>-	La médiathèque			 - 	La salle des fêtes</a:t>
            </a:r>
          </a:p>
          <a:p>
            <a:pPr algn="just"/>
            <a:r>
              <a:rPr lang="fr-FR" sz="1400" dirty="0"/>
              <a:t>-	Le city Park				 -	Les Services Techniques</a:t>
            </a:r>
          </a:p>
          <a:p>
            <a:pPr algn="just"/>
            <a:endParaRPr lang="fr-FR" sz="1400" dirty="0"/>
          </a:p>
          <a:p>
            <a:pPr algn="just"/>
            <a:r>
              <a:rPr lang="fr-FR" sz="1400" dirty="0"/>
              <a:t>À ce titre deux périmètres sont envisagés (Centre-ville et Port). Ils représentent l’avantage de se dispenser d’une nouvelle demande de modification auprès de la préfecture pour déplacer les caméras ou pour en augmenter le nombre à l’intérieur de son périmètre. </a:t>
            </a:r>
          </a:p>
          <a:p>
            <a:pPr algn="just"/>
            <a:r>
              <a:rPr lang="fr-FR" sz="1400" dirty="0"/>
              <a:t>La commune peut prétendre à une subvention de l’Etat au titre de la DETR s’agissant d’une première installation. </a:t>
            </a:r>
          </a:p>
        </p:txBody>
      </p:sp>
      <p:sp>
        <p:nvSpPr>
          <p:cNvPr id="8" name="ZoneTexte 7">
            <a:extLst>
              <a:ext uri="{FF2B5EF4-FFF2-40B4-BE49-F238E27FC236}">
                <a16:creationId xmlns:a16="http://schemas.microsoft.com/office/drawing/2014/main" id="{753038F6-3A62-495D-8CB7-C8D7ACF239EF}"/>
              </a:ext>
            </a:extLst>
          </p:cNvPr>
          <p:cNvSpPr txBox="1"/>
          <p:nvPr/>
        </p:nvSpPr>
        <p:spPr>
          <a:xfrm>
            <a:off x="8413727" y="4540063"/>
            <a:ext cx="184731" cy="369332"/>
          </a:xfrm>
          <a:prstGeom prst="rect">
            <a:avLst/>
          </a:prstGeom>
          <a:noFill/>
        </p:spPr>
        <p:txBody>
          <a:bodyPr wrap="none" rtlCol="0">
            <a:spAutoFit/>
          </a:bodyPr>
          <a:lstStyle/>
          <a:p>
            <a:endParaRPr lang="fr-FR" dirty="0"/>
          </a:p>
        </p:txBody>
      </p:sp>
      <p:pic>
        <p:nvPicPr>
          <p:cNvPr id="2050" name="Picture 2" descr="Résultat de recherche d'images pour &quot;caméra piéton police municipale&quot;">
            <a:extLst>
              <a:ext uri="{FF2B5EF4-FFF2-40B4-BE49-F238E27FC236}">
                <a16:creationId xmlns:a16="http://schemas.microsoft.com/office/drawing/2014/main" id="{FA7E0896-8900-434E-BBE5-E44A51167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71" y="4008650"/>
            <a:ext cx="2864314" cy="143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0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sp>
        <p:nvSpPr>
          <p:cNvPr id="5" name="ZoneTexte 4"/>
          <p:cNvSpPr txBox="1"/>
          <p:nvPr/>
        </p:nvSpPr>
        <p:spPr>
          <a:xfrm>
            <a:off x="335360" y="1052736"/>
            <a:ext cx="4896544" cy="1384995"/>
          </a:xfrm>
          <a:prstGeom prst="rect">
            <a:avLst/>
          </a:prstGeom>
          <a:noFill/>
        </p:spPr>
        <p:txBody>
          <a:bodyPr wrap="square" rtlCol="0">
            <a:spAutoFit/>
          </a:bodyPr>
          <a:lstStyle/>
          <a:p>
            <a:r>
              <a:rPr lang="fr-FR" sz="1400" b="1" dirty="0"/>
              <a:t>Système d’information:</a:t>
            </a:r>
          </a:p>
          <a:p>
            <a:r>
              <a:rPr lang="fr-FR" sz="1400" dirty="0"/>
              <a:t>Face à la cyber attaque que la commune a subie, nous allons accélérer le déploiement sur Office 365 afin de sécuriser davantage nos outils de communication. Des prestations supplémentaires sont également prévue pour sécuriser notre site internet. </a:t>
            </a:r>
          </a:p>
        </p:txBody>
      </p:sp>
      <p:sp>
        <p:nvSpPr>
          <p:cNvPr id="10" name="Espace réservé de la date 9"/>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14</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Services municipaux</a:t>
            </a:r>
          </a:p>
        </p:txBody>
      </p:sp>
      <p:graphicFrame>
        <p:nvGraphicFramePr>
          <p:cNvPr id="6" name="Tableau 5"/>
          <p:cNvGraphicFramePr>
            <a:graphicFrameLocks noGrp="1"/>
          </p:cNvGraphicFramePr>
          <p:nvPr>
            <p:extLst>
              <p:ext uri="{D42A27DB-BD31-4B8C-83A1-F6EECF244321}">
                <p14:modId xmlns:p14="http://schemas.microsoft.com/office/powerpoint/2010/main" val="1930793971"/>
              </p:ext>
            </p:extLst>
          </p:nvPr>
        </p:nvGraphicFramePr>
        <p:xfrm>
          <a:off x="4511824" y="3212976"/>
          <a:ext cx="7277099" cy="2752725"/>
        </p:xfrm>
        <a:graphic>
          <a:graphicData uri="http://schemas.openxmlformats.org/drawingml/2006/table">
            <a:tbl>
              <a:tblPr/>
              <a:tblGrid>
                <a:gridCol w="2818170">
                  <a:extLst>
                    <a:ext uri="{9D8B030D-6E8A-4147-A177-3AD203B41FA5}">
                      <a16:colId xmlns:a16="http://schemas.microsoft.com/office/drawing/2014/main" val="2108559294"/>
                    </a:ext>
                  </a:extLst>
                </a:gridCol>
                <a:gridCol w="1247231">
                  <a:extLst>
                    <a:ext uri="{9D8B030D-6E8A-4147-A177-3AD203B41FA5}">
                      <a16:colId xmlns:a16="http://schemas.microsoft.com/office/drawing/2014/main" val="4081749721"/>
                    </a:ext>
                  </a:extLst>
                </a:gridCol>
                <a:gridCol w="1828002">
                  <a:extLst>
                    <a:ext uri="{9D8B030D-6E8A-4147-A177-3AD203B41FA5}">
                      <a16:colId xmlns:a16="http://schemas.microsoft.com/office/drawing/2014/main" val="3709967191"/>
                    </a:ext>
                  </a:extLst>
                </a:gridCol>
                <a:gridCol w="1383696">
                  <a:extLst>
                    <a:ext uri="{9D8B030D-6E8A-4147-A177-3AD203B41FA5}">
                      <a16:colId xmlns:a16="http://schemas.microsoft.com/office/drawing/2014/main" val="663819085"/>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Total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75674306"/>
                  </a:ext>
                </a:extLst>
              </a:tr>
              <a:tr h="161925">
                <a:tc>
                  <a:txBody>
                    <a:bodyPr/>
                    <a:lstStyle/>
                    <a:p>
                      <a:pPr algn="l" fontAlgn="b"/>
                      <a:r>
                        <a:rPr lang="fr-FR" sz="1000" b="1" i="0" u="none" strike="noStrike">
                          <a:solidFill>
                            <a:srgbClr val="000000"/>
                          </a:solidFill>
                          <a:effectLst/>
                          <a:latin typeface="Arial" panose="020B0604020202020204" pitchFamily="34" charset="0"/>
                        </a:rPr>
                        <a:t>Services généraux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178 940 €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77 488 €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176 073 €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586223159"/>
                  </a:ext>
                </a:extLst>
              </a:tr>
              <a:tr h="161925">
                <a:tc>
                  <a:txBody>
                    <a:bodyPr/>
                    <a:lstStyle/>
                    <a:p>
                      <a:pPr algn="l" fontAlgn="b"/>
                      <a:r>
                        <a:rPr lang="fr-FR" sz="1000" b="0" i="0" u="none" strike="noStrike">
                          <a:effectLst/>
                          <a:latin typeface="Arial" panose="020B0604020202020204" pitchFamily="34" charset="0"/>
                        </a:rPr>
                        <a:t> Annexe Mairie</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6 000 €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3 338 €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3 000 €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292965699"/>
                  </a:ext>
                </a:extLst>
              </a:tr>
              <a:tr h="161925">
                <a:tc>
                  <a:txBody>
                    <a:bodyPr/>
                    <a:lstStyle/>
                    <a:p>
                      <a:pPr algn="l" fontAlgn="b"/>
                      <a:r>
                        <a:rPr lang="fr-FR" sz="1000" b="0" i="0" u="none" strike="noStrike">
                          <a:effectLst/>
                          <a:latin typeface="Arial" panose="020B0604020202020204" pitchFamily="34" charset="0"/>
                        </a:rPr>
                        <a:t>26 Rue des Courtils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28 964 €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3 464 €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a:noFill/>
                    </a:lnB>
                  </a:tcPr>
                </a:tc>
                <a:extLst>
                  <a:ext uri="{0D108BD9-81ED-4DB2-BD59-A6C34878D82A}">
                    <a16:rowId xmlns:a16="http://schemas.microsoft.com/office/drawing/2014/main" val="1323272543"/>
                  </a:ext>
                </a:extLst>
              </a:tr>
              <a:tr h="161925">
                <a:tc>
                  <a:txBody>
                    <a:bodyPr/>
                    <a:lstStyle/>
                    <a:p>
                      <a:pPr algn="l" fontAlgn="b"/>
                      <a:r>
                        <a:rPr lang="fr-FR" sz="1000" b="0" i="0" u="none" strike="noStrike" dirty="0">
                          <a:effectLst/>
                          <a:latin typeface="Arial" panose="020B0604020202020204" pitchFamily="34" charset="0"/>
                        </a:rPr>
                        <a:t>Acquisitions foncières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2 000 €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5 000 €</a:t>
                      </a:r>
                    </a:p>
                  </a:txBody>
                  <a:tcPr marL="0" marR="0" marT="0" marB="0" anchor="b">
                    <a:lnL>
                      <a:noFill/>
                    </a:lnL>
                    <a:lnR>
                      <a:noFill/>
                    </a:lnR>
                    <a:lnT>
                      <a:noFill/>
                    </a:lnT>
                    <a:lnB>
                      <a:noFill/>
                    </a:lnB>
                  </a:tcPr>
                </a:tc>
                <a:extLst>
                  <a:ext uri="{0D108BD9-81ED-4DB2-BD59-A6C34878D82A}">
                    <a16:rowId xmlns:a16="http://schemas.microsoft.com/office/drawing/2014/main" val="339252720"/>
                  </a:ext>
                </a:extLst>
              </a:tr>
              <a:tr h="161925">
                <a:tc>
                  <a:txBody>
                    <a:bodyPr/>
                    <a:lstStyle/>
                    <a:p>
                      <a:pPr algn="l" fontAlgn="b"/>
                      <a:r>
                        <a:rPr lang="fr-FR" sz="1000" b="0" i="0" u="none" strike="noStrike">
                          <a:effectLst/>
                          <a:latin typeface="Arial" panose="020B0604020202020204" pitchFamily="34" charset="0"/>
                        </a:rPr>
                        <a:t>Aménagement Anciens Ateliers municipaux</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4 500 €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1 944 €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4 500 €</a:t>
                      </a:r>
                    </a:p>
                  </a:txBody>
                  <a:tcPr marL="0" marR="0" marT="0" marB="0" anchor="b">
                    <a:lnL>
                      <a:noFill/>
                    </a:lnL>
                    <a:lnR>
                      <a:noFill/>
                    </a:lnR>
                    <a:lnT>
                      <a:noFill/>
                    </a:lnT>
                    <a:lnB>
                      <a:noFill/>
                    </a:lnB>
                  </a:tcPr>
                </a:tc>
                <a:extLst>
                  <a:ext uri="{0D108BD9-81ED-4DB2-BD59-A6C34878D82A}">
                    <a16:rowId xmlns:a16="http://schemas.microsoft.com/office/drawing/2014/main" val="2839907837"/>
                  </a:ext>
                </a:extLst>
              </a:tr>
              <a:tr h="161925">
                <a:tc>
                  <a:txBody>
                    <a:bodyPr/>
                    <a:lstStyle/>
                    <a:p>
                      <a:pPr algn="l" fontAlgn="b"/>
                      <a:r>
                        <a:rPr lang="fr-FR" sz="1000" b="0" i="0" u="none" strike="noStrike">
                          <a:effectLst/>
                          <a:latin typeface="Arial" panose="020B0604020202020204" pitchFamily="34" charset="0"/>
                        </a:rPr>
                        <a:t>Ateliers municipaux</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10 000 €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2 672 €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6 344 €</a:t>
                      </a:r>
                    </a:p>
                  </a:txBody>
                  <a:tcPr marL="0" marR="0" marT="0" marB="0" anchor="b">
                    <a:lnL>
                      <a:noFill/>
                    </a:lnL>
                    <a:lnR>
                      <a:noFill/>
                    </a:lnR>
                    <a:lnT>
                      <a:noFill/>
                    </a:lnT>
                    <a:lnB>
                      <a:noFill/>
                    </a:lnB>
                  </a:tcPr>
                </a:tc>
                <a:extLst>
                  <a:ext uri="{0D108BD9-81ED-4DB2-BD59-A6C34878D82A}">
                    <a16:rowId xmlns:a16="http://schemas.microsoft.com/office/drawing/2014/main" val="3148848284"/>
                  </a:ext>
                </a:extLst>
              </a:tr>
              <a:tr h="161925">
                <a:tc>
                  <a:txBody>
                    <a:bodyPr/>
                    <a:lstStyle/>
                    <a:p>
                      <a:pPr algn="l" fontAlgn="b"/>
                      <a:r>
                        <a:rPr lang="fr-FR" sz="1000" b="0" i="0" u="none" strike="noStrike">
                          <a:effectLst/>
                          <a:latin typeface="Arial" panose="020B0604020202020204" pitchFamily="34" charset="0"/>
                        </a:rPr>
                        <a:t>Cimetières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19 100 €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24 314 €</a:t>
                      </a:r>
                    </a:p>
                  </a:txBody>
                  <a:tcPr marL="0" marR="0" marT="0" marB="0" anchor="b">
                    <a:lnL>
                      <a:noFill/>
                    </a:lnL>
                    <a:lnR>
                      <a:noFill/>
                    </a:lnR>
                    <a:lnT>
                      <a:noFill/>
                    </a:lnT>
                    <a:lnB>
                      <a:noFill/>
                    </a:lnB>
                  </a:tcPr>
                </a:tc>
                <a:extLst>
                  <a:ext uri="{0D108BD9-81ED-4DB2-BD59-A6C34878D82A}">
                    <a16:rowId xmlns:a16="http://schemas.microsoft.com/office/drawing/2014/main" val="3072119568"/>
                  </a:ext>
                </a:extLst>
              </a:tr>
              <a:tr h="161925">
                <a:tc>
                  <a:txBody>
                    <a:bodyPr/>
                    <a:lstStyle/>
                    <a:p>
                      <a:pPr algn="l" fontAlgn="b"/>
                      <a:r>
                        <a:rPr lang="fr-FR" sz="1000" b="0" i="0" u="none" strike="noStrike">
                          <a:effectLst/>
                          <a:latin typeface="Arial" panose="020B0604020202020204" pitchFamily="34" charset="0"/>
                        </a:rPr>
                        <a:t>Divers autres bâtiments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22 651 €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20 000 €</a:t>
                      </a:r>
                    </a:p>
                  </a:txBody>
                  <a:tcPr marL="0" marR="0" marT="0" marB="0" anchor="b">
                    <a:lnL>
                      <a:noFill/>
                    </a:lnL>
                    <a:lnR>
                      <a:noFill/>
                    </a:lnR>
                    <a:lnT>
                      <a:noFill/>
                    </a:lnT>
                    <a:lnB>
                      <a:noFill/>
                    </a:lnB>
                  </a:tcPr>
                </a:tc>
                <a:extLst>
                  <a:ext uri="{0D108BD9-81ED-4DB2-BD59-A6C34878D82A}">
                    <a16:rowId xmlns:a16="http://schemas.microsoft.com/office/drawing/2014/main" val="233958122"/>
                  </a:ext>
                </a:extLst>
              </a:tr>
              <a:tr h="161925">
                <a:tc>
                  <a:txBody>
                    <a:bodyPr/>
                    <a:lstStyle/>
                    <a:p>
                      <a:pPr algn="l" fontAlgn="b"/>
                      <a:r>
                        <a:rPr lang="fr-FR" sz="1000" b="0" i="0" u="none" strike="noStrike">
                          <a:effectLst/>
                          <a:latin typeface="Arial" panose="020B0604020202020204" pitchFamily="34" charset="0"/>
                        </a:rPr>
                        <a:t>Hôtel de ville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23 100 €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3 746 €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15 795 €</a:t>
                      </a:r>
                    </a:p>
                  </a:txBody>
                  <a:tcPr marL="0" marR="0" marT="0" marB="0" anchor="b">
                    <a:lnL>
                      <a:noFill/>
                    </a:lnL>
                    <a:lnR>
                      <a:noFill/>
                    </a:lnR>
                    <a:lnT>
                      <a:noFill/>
                    </a:lnT>
                    <a:lnB>
                      <a:noFill/>
                    </a:lnB>
                  </a:tcPr>
                </a:tc>
                <a:extLst>
                  <a:ext uri="{0D108BD9-81ED-4DB2-BD59-A6C34878D82A}">
                    <a16:rowId xmlns:a16="http://schemas.microsoft.com/office/drawing/2014/main" val="1865564234"/>
                  </a:ext>
                </a:extLst>
              </a:tr>
              <a:tr h="161925">
                <a:tc>
                  <a:txBody>
                    <a:bodyPr/>
                    <a:lstStyle/>
                    <a:p>
                      <a:pPr algn="l" fontAlgn="b"/>
                      <a:r>
                        <a:rPr lang="fr-FR" sz="1000" b="0" i="0" u="none" strike="noStrike">
                          <a:effectLst/>
                          <a:latin typeface="Arial" panose="020B0604020202020204" pitchFamily="34" charset="0"/>
                        </a:rPr>
                        <a:t>Logiciels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9 500 €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16 000 €</a:t>
                      </a:r>
                    </a:p>
                  </a:txBody>
                  <a:tcPr marL="0" marR="0" marT="0" marB="0" anchor="b">
                    <a:lnL>
                      <a:noFill/>
                    </a:lnL>
                    <a:lnR>
                      <a:noFill/>
                    </a:lnR>
                    <a:lnT>
                      <a:noFill/>
                    </a:lnT>
                    <a:lnB>
                      <a:noFill/>
                    </a:lnB>
                  </a:tcPr>
                </a:tc>
                <a:extLst>
                  <a:ext uri="{0D108BD9-81ED-4DB2-BD59-A6C34878D82A}">
                    <a16:rowId xmlns:a16="http://schemas.microsoft.com/office/drawing/2014/main" val="2525264337"/>
                  </a:ext>
                </a:extLst>
              </a:tr>
              <a:tr h="161925">
                <a:tc>
                  <a:txBody>
                    <a:bodyPr/>
                    <a:lstStyle/>
                    <a:p>
                      <a:pPr algn="l" fontAlgn="b"/>
                      <a:r>
                        <a:rPr lang="fr-FR" sz="1000" b="0" i="0" u="none" strike="noStrike">
                          <a:effectLst/>
                          <a:latin typeface="Arial" panose="020B0604020202020204" pitchFamily="34" charset="0"/>
                        </a:rPr>
                        <a:t>Maison médicale et logements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6 211 €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564 €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15 000 €</a:t>
                      </a:r>
                    </a:p>
                  </a:txBody>
                  <a:tcPr marL="0" marR="0" marT="0" marB="0" anchor="b">
                    <a:lnL>
                      <a:noFill/>
                    </a:lnL>
                    <a:lnR>
                      <a:noFill/>
                    </a:lnR>
                    <a:lnT>
                      <a:noFill/>
                    </a:lnT>
                    <a:lnB>
                      <a:noFill/>
                    </a:lnB>
                  </a:tcPr>
                </a:tc>
                <a:extLst>
                  <a:ext uri="{0D108BD9-81ED-4DB2-BD59-A6C34878D82A}">
                    <a16:rowId xmlns:a16="http://schemas.microsoft.com/office/drawing/2014/main" val="2995965618"/>
                  </a:ext>
                </a:extLst>
              </a:tr>
              <a:tr h="161925">
                <a:tc>
                  <a:txBody>
                    <a:bodyPr/>
                    <a:lstStyle/>
                    <a:p>
                      <a:pPr algn="l" fontAlgn="b"/>
                      <a:r>
                        <a:rPr lang="fr-FR" sz="1000" b="0" i="0" u="none" strike="noStrike" dirty="0">
                          <a:effectLst/>
                          <a:latin typeface="Arial" panose="020B0604020202020204" pitchFamily="34" charset="0"/>
                        </a:rPr>
                        <a:t>Matériels divers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40 400 €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55 231 €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45 048 €</a:t>
                      </a:r>
                    </a:p>
                  </a:txBody>
                  <a:tcPr marL="0" marR="0" marT="0" marB="0" anchor="b">
                    <a:lnL>
                      <a:noFill/>
                    </a:lnL>
                    <a:lnR>
                      <a:noFill/>
                    </a:lnR>
                    <a:lnT>
                      <a:noFill/>
                    </a:lnT>
                    <a:lnB>
                      <a:noFill/>
                    </a:lnB>
                  </a:tcPr>
                </a:tc>
                <a:extLst>
                  <a:ext uri="{0D108BD9-81ED-4DB2-BD59-A6C34878D82A}">
                    <a16:rowId xmlns:a16="http://schemas.microsoft.com/office/drawing/2014/main" val="3611154476"/>
                  </a:ext>
                </a:extLst>
              </a:tr>
              <a:tr h="161925">
                <a:tc>
                  <a:txBody>
                    <a:bodyPr/>
                    <a:lstStyle/>
                    <a:p>
                      <a:pPr algn="l" fontAlgn="b"/>
                      <a:r>
                        <a:rPr lang="fr-FR" sz="1000" b="0" i="0" u="none" strike="noStrike">
                          <a:effectLst/>
                          <a:latin typeface="Arial" panose="020B0604020202020204" pitchFamily="34" charset="0"/>
                        </a:rPr>
                        <a:t>Opération Non affectées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6 514 €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6 530 €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5 000 €</a:t>
                      </a:r>
                    </a:p>
                  </a:txBody>
                  <a:tcPr marL="0" marR="0" marT="0" marB="0" anchor="b">
                    <a:lnL>
                      <a:noFill/>
                    </a:lnL>
                    <a:lnR>
                      <a:noFill/>
                    </a:lnR>
                    <a:lnT>
                      <a:noFill/>
                    </a:lnT>
                    <a:lnB>
                      <a:noFill/>
                    </a:lnB>
                  </a:tcPr>
                </a:tc>
                <a:extLst>
                  <a:ext uri="{0D108BD9-81ED-4DB2-BD59-A6C34878D82A}">
                    <a16:rowId xmlns:a16="http://schemas.microsoft.com/office/drawing/2014/main" val="1032926322"/>
                  </a:ext>
                </a:extLst>
              </a:tr>
              <a:tr h="161925">
                <a:tc>
                  <a:txBody>
                    <a:bodyPr/>
                    <a:lstStyle/>
                    <a:p>
                      <a:pPr algn="l" fontAlgn="b"/>
                      <a:r>
                        <a:rPr lang="fr-FR" sz="1000" b="0" i="0" u="none" strike="noStrike" dirty="0">
                          <a:effectLst/>
                          <a:latin typeface="Arial" panose="020B0604020202020204" pitchFamily="34" charset="0"/>
                        </a:rPr>
                        <a:t>Projet Dentistes</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6 500 €</a:t>
                      </a:r>
                    </a:p>
                  </a:txBody>
                  <a:tcPr marL="0" marR="0" marT="0" marB="0" anchor="b">
                    <a:lnL>
                      <a:noFill/>
                    </a:lnL>
                    <a:lnR>
                      <a:noFill/>
                    </a:lnR>
                    <a:lnT>
                      <a:noFill/>
                    </a:lnT>
                    <a:lnB>
                      <a:noFill/>
                    </a:lnB>
                  </a:tcPr>
                </a:tc>
                <a:extLst>
                  <a:ext uri="{0D108BD9-81ED-4DB2-BD59-A6C34878D82A}">
                    <a16:rowId xmlns:a16="http://schemas.microsoft.com/office/drawing/2014/main" val="2961755724"/>
                  </a:ext>
                </a:extLst>
              </a:tr>
              <a:tr h="161925">
                <a:tc>
                  <a:txBody>
                    <a:bodyPr/>
                    <a:lstStyle/>
                    <a:p>
                      <a:pPr algn="l" fontAlgn="b"/>
                      <a:r>
                        <a:rPr lang="fr-FR" sz="1000" b="0" i="0" u="none" strike="noStrike">
                          <a:effectLst/>
                          <a:latin typeface="Arial" panose="020B0604020202020204" pitchFamily="34" charset="0"/>
                        </a:rPr>
                        <a:t>Salle des fêtes</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9 573 €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691654485"/>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178 940 €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77 488 €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176 073 €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2298291793"/>
                  </a:ext>
                </a:extLst>
              </a:tr>
            </a:tbl>
          </a:graphicData>
        </a:graphic>
      </p:graphicFrame>
      <p:pic>
        <p:nvPicPr>
          <p:cNvPr id="3" name="Image 2">
            <a:extLst>
              <a:ext uri="{FF2B5EF4-FFF2-40B4-BE49-F238E27FC236}">
                <a16:creationId xmlns:a16="http://schemas.microsoft.com/office/drawing/2014/main" id="{8ABD8D19-1947-469F-8EF7-A8B96F1D6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6" y="892299"/>
            <a:ext cx="2742605" cy="1828403"/>
          </a:xfrm>
          <a:prstGeom prst="rect">
            <a:avLst/>
          </a:prstGeom>
        </p:spPr>
      </p:pic>
      <p:sp>
        <p:nvSpPr>
          <p:cNvPr id="9" name="ZoneTexte 8"/>
          <p:cNvSpPr txBox="1"/>
          <p:nvPr/>
        </p:nvSpPr>
        <p:spPr>
          <a:xfrm>
            <a:off x="5951984" y="980728"/>
            <a:ext cx="2592288" cy="2031325"/>
          </a:xfrm>
          <a:prstGeom prst="rect">
            <a:avLst/>
          </a:prstGeom>
          <a:noFill/>
        </p:spPr>
        <p:txBody>
          <a:bodyPr wrap="square" rtlCol="0">
            <a:spAutoFit/>
          </a:bodyPr>
          <a:lstStyle/>
          <a:p>
            <a:r>
              <a:rPr lang="fr-FR" sz="1400" b="1" dirty="0"/>
              <a:t>Cimetières:</a:t>
            </a:r>
          </a:p>
          <a:p>
            <a:r>
              <a:rPr lang="fr-FR" sz="1400" dirty="0"/>
              <a:t>Création d’allée en falun sur le nouveau cimetière.</a:t>
            </a:r>
          </a:p>
          <a:p>
            <a:r>
              <a:rPr lang="fr-FR" sz="1400" dirty="0"/>
              <a:t>Le nouveau columbarium a été engagé en fin d’année 2020, il devrait être installé au mois de Mars 2021.</a:t>
            </a:r>
          </a:p>
          <a:p>
            <a:endParaRPr lang="fr-FR" sz="1400" dirty="0"/>
          </a:p>
          <a:p>
            <a:endParaRPr lang="fr-FR" sz="1400" dirty="0"/>
          </a:p>
        </p:txBody>
      </p:sp>
      <p:sp>
        <p:nvSpPr>
          <p:cNvPr id="12" name="ZoneTexte 11"/>
          <p:cNvSpPr txBox="1"/>
          <p:nvPr/>
        </p:nvSpPr>
        <p:spPr>
          <a:xfrm>
            <a:off x="335360" y="2669652"/>
            <a:ext cx="3888432" cy="3323987"/>
          </a:xfrm>
          <a:prstGeom prst="rect">
            <a:avLst/>
          </a:prstGeom>
          <a:noFill/>
        </p:spPr>
        <p:txBody>
          <a:bodyPr wrap="square" rtlCol="0">
            <a:spAutoFit/>
          </a:bodyPr>
          <a:lstStyle/>
          <a:p>
            <a:r>
              <a:rPr lang="fr-FR" sz="1400" b="1" dirty="0"/>
              <a:t>Projet Installation Dentistes:</a:t>
            </a:r>
          </a:p>
          <a:p>
            <a:r>
              <a:rPr lang="fr-FR" sz="1400" dirty="0"/>
              <a:t>La commune s’était engagé dans un projet d’envergure  pour permettre l’installation de deux dentistes au sein de la Maison médicale. </a:t>
            </a:r>
          </a:p>
          <a:p>
            <a:r>
              <a:rPr lang="fr-FR" sz="1400" dirty="0"/>
              <a:t>La commune participait financièrement par les travaux d’aménagement des locaux et les dentistes par l’acquisition des équipements. Ce projet reposait sur un partenariat entre les deux entités. </a:t>
            </a:r>
          </a:p>
          <a:p>
            <a:r>
              <a:rPr lang="fr-FR" sz="1400" dirty="0"/>
              <a:t>La commune a accompagné les dentistes dans leur démarche, mais hélas ils nous ont annoncé suspendre leur projet d’installation en libéral sur la commune. </a:t>
            </a:r>
          </a:p>
          <a:p>
            <a:r>
              <a:rPr lang="fr-FR" sz="1400" dirty="0"/>
              <a:t>Face à ce constat, nous sommes dans l’obligation d’abandonner le projet de travaux au 1</a:t>
            </a:r>
            <a:r>
              <a:rPr lang="fr-FR" sz="1400" baseline="30000" dirty="0"/>
              <a:t>er</a:t>
            </a:r>
            <a:r>
              <a:rPr lang="fr-FR" sz="1400" dirty="0"/>
              <a:t> étage de la Maison médicale.  </a:t>
            </a:r>
          </a:p>
        </p:txBody>
      </p:sp>
    </p:spTree>
    <p:extLst>
      <p:ext uri="{BB962C8B-B14F-4D97-AF65-F5344CB8AC3E}">
        <p14:creationId xmlns:p14="http://schemas.microsoft.com/office/powerpoint/2010/main" val="424510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3743995459"/>
              </p:ext>
            </p:extLst>
          </p:nvPr>
        </p:nvGraphicFramePr>
        <p:xfrm>
          <a:off x="2351584" y="5445224"/>
          <a:ext cx="7488832" cy="407521"/>
        </p:xfrm>
        <a:graphic>
          <a:graphicData uri="http://schemas.openxmlformats.org/drawingml/2006/table">
            <a:tbl>
              <a:tblPr lastRow="1">
                <a:tableStyleId>{5C22544A-7EE6-4342-B048-85BDC9FD1C3A}</a:tableStyleId>
              </a:tblPr>
              <a:tblGrid>
                <a:gridCol w="5152867">
                  <a:extLst>
                    <a:ext uri="{9D8B030D-6E8A-4147-A177-3AD203B41FA5}">
                      <a16:colId xmlns:a16="http://schemas.microsoft.com/office/drawing/2014/main" val="20000"/>
                    </a:ext>
                  </a:extLst>
                </a:gridCol>
                <a:gridCol w="2335965">
                  <a:extLst>
                    <a:ext uri="{9D8B030D-6E8A-4147-A177-3AD203B41FA5}">
                      <a16:colId xmlns:a16="http://schemas.microsoft.com/office/drawing/2014/main" val="20001"/>
                    </a:ext>
                  </a:extLst>
                </a:gridCol>
              </a:tblGrid>
              <a:tr h="407521">
                <a:tc>
                  <a:txBody>
                    <a:bodyPr/>
                    <a:lstStyle/>
                    <a:p>
                      <a:pPr algn="ctr"/>
                      <a:r>
                        <a:rPr lang="fr-FR" sz="2000" b="1" dirty="0">
                          <a:effectLst/>
                          <a:latin typeface="Century Schoolbook" pitchFamily="18" charset="0"/>
                        </a:rPr>
                        <a:t>Total des</a:t>
                      </a:r>
                      <a:r>
                        <a:rPr lang="fr-FR" sz="2000" b="1" baseline="0" dirty="0">
                          <a:effectLst/>
                          <a:latin typeface="Century Schoolbook" pitchFamily="18" charset="0"/>
                        </a:rPr>
                        <a:t> réalisations 2020</a:t>
                      </a:r>
                      <a:endParaRPr lang="fr-FR" sz="2000" b="1" dirty="0">
                        <a:effectLst/>
                        <a:latin typeface="Century Schoolbook" pitchFamily="18" charset="0"/>
                      </a:endParaRPr>
                    </a:p>
                  </a:txBody>
                  <a:tcPr anchor="ctr">
                    <a:solidFill>
                      <a:schemeClr val="accent6">
                        <a:lumMod val="75000"/>
                      </a:schemeClr>
                    </a:solidFill>
                  </a:tcPr>
                </a:tc>
                <a:tc>
                  <a:txBody>
                    <a:bodyPr/>
                    <a:lstStyle/>
                    <a:p>
                      <a:pPr algn="ctr"/>
                      <a:r>
                        <a:rPr lang="fr-FR" sz="2000" dirty="0">
                          <a:effectLst/>
                          <a:latin typeface="Century Schoolbook" pitchFamily="18" charset="0"/>
                        </a:rPr>
                        <a:t>434 017€</a:t>
                      </a:r>
                    </a:p>
                  </a:txBody>
                  <a:tcPr anchor="ctr">
                    <a:solidFill>
                      <a:schemeClr val="accent6">
                        <a:lumMod val="75000"/>
                      </a:schemeClr>
                    </a:solidFill>
                  </a:tcPr>
                </a:tc>
                <a:extLst>
                  <a:ext uri="{0D108BD9-81ED-4DB2-BD59-A6C34878D82A}">
                    <a16:rowId xmlns:a16="http://schemas.microsoft.com/office/drawing/2014/main" val="10000"/>
                  </a:ext>
                </a:extLst>
              </a:tr>
            </a:tbl>
          </a:graphicData>
        </a:graphic>
      </p:graphicFrame>
      <p:sp>
        <p:nvSpPr>
          <p:cNvPr id="5" name="Espace réservé de la date 4"/>
          <p:cNvSpPr>
            <a:spLocks noGrp="1"/>
          </p:cNvSpPr>
          <p:nvPr>
            <p:ph type="dt" sz="half" idx="10"/>
          </p:nvPr>
        </p:nvSpPr>
        <p:spPr/>
        <p:txBody>
          <a:bodyPr/>
          <a:lstStyle/>
          <a:p>
            <a:r>
              <a:rPr lang="fr-FR"/>
              <a:t>16/02/2021</a:t>
            </a:r>
          </a:p>
        </p:txBody>
      </p:sp>
      <p:sp>
        <p:nvSpPr>
          <p:cNvPr id="3" name="Espace réservé du pied de page 2"/>
          <p:cNvSpPr>
            <a:spLocks noGrp="1"/>
          </p:cNvSpPr>
          <p:nvPr>
            <p:ph type="ftr" sz="quarter" idx="11"/>
          </p:nvPr>
        </p:nvSpPr>
        <p:spPr/>
        <p:txBody>
          <a:bodyPr/>
          <a:lstStyle/>
          <a:p>
            <a:r>
              <a:rPr lang="fr-FR"/>
              <a:t>DEBAT ORIENTATION BUDGETAIRE 2021</a:t>
            </a:r>
          </a:p>
        </p:txBody>
      </p:sp>
      <p:sp>
        <p:nvSpPr>
          <p:cNvPr id="4" name="Espace réservé du numéro de diapositive 3"/>
          <p:cNvSpPr>
            <a:spLocks noGrp="1"/>
          </p:cNvSpPr>
          <p:nvPr>
            <p:ph type="sldNum" sz="quarter" idx="12"/>
          </p:nvPr>
        </p:nvSpPr>
        <p:spPr/>
        <p:txBody>
          <a:bodyPr/>
          <a:lstStyle/>
          <a:p>
            <a:fld id="{3CB182BC-7300-42D2-879F-995CD2C84297}" type="slidenum">
              <a:rPr lang="fr-FR" smtClean="0"/>
              <a:pPr/>
              <a:t>15</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Principaux projets « réalisés » en 2020</a:t>
            </a:r>
          </a:p>
        </p:txBody>
      </p:sp>
      <p:graphicFrame>
        <p:nvGraphicFramePr>
          <p:cNvPr id="17" name="Tableau 16"/>
          <p:cNvGraphicFramePr>
            <a:graphicFrameLocks noGrp="1"/>
          </p:cNvGraphicFramePr>
          <p:nvPr>
            <p:extLst>
              <p:ext uri="{D42A27DB-BD31-4B8C-83A1-F6EECF244321}">
                <p14:modId xmlns:p14="http://schemas.microsoft.com/office/powerpoint/2010/main" val="2997146203"/>
              </p:ext>
            </p:extLst>
          </p:nvPr>
        </p:nvGraphicFramePr>
        <p:xfrm>
          <a:off x="839416" y="908720"/>
          <a:ext cx="4608512" cy="4290019"/>
        </p:xfrm>
        <a:graphic>
          <a:graphicData uri="http://schemas.openxmlformats.org/drawingml/2006/table">
            <a:tbl>
              <a:tblPr/>
              <a:tblGrid>
                <a:gridCol w="3036870">
                  <a:extLst>
                    <a:ext uri="{9D8B030D-6E8A-4147-A177-3AD203B41FA5}">
                      <a16:colId xmlns:a16="http://schemas.microsoft.com/office/drawing/2014/main" val="3841657570"/>
                    </a:ext>
                  </a:extLst>
                </a:gridCol>
                <a:gridCol w="1571642">
                  <a:extLst>
                    <a:ext uri="{9D8B030D-6E8A-4147-A177-3AD203B41FA5}">
                      <a16:colId xmlns:a16="http://schemas.microsoft.com/office/drawing/2014/main" val="1308878087"/>
                    </a:ext>
                  </a:extLst>
                </a:gridCol>
              </a:tblGrid>
              <a:tr h="163403">
                <a:tc>
                  <a:txBody>
                    <a:bodyPr/>
                    <a:lstStyle/>
                    <a:p>
                      <a:pPr algn="l" fontAlgn="b"/>
                      <a:r>
                        <a:rPr lang="fr-FR" sz="1050" b="1" i="0" u="none" strike="noStrike" dirty="0">
                          <a:solidFill>
                            <a:srgbClr val="000000"/>
                          </a:solidFill>
                          <a:effectLst/>
                          <a:latin typeface="Arial" panose="020B0604020202020204" pitchFamily="34" charset="0"/>
                        </a:rPr>
                        <a:t>Culture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5 301 €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21537980"/>
                  </a:ext>
                </a:extLst>
              </a:tr>
              <a:tr h="163403">
                <a:tc>
                  <a:txBody>
                    <a:bodyPr/>
                    <a:lstStyle/>
                    <a:p>
                      <a:pPr algn="l" fontAlgn="b"/>
                      <a:r>
                        <a:rPr lang="fr-FR" sz="1050" b="0" i="0" u="none" strike="noStrike" dirty="0">
                          <a:effectLst/>
                          <a:latin typeface="Arial" panose="020B0604020202020204" pitchFamily="34" charset="0"/>
                        </a:rPr>
                        <a:t>Médiathèque</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5 301 €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233376711"/>
                  </a:ext>
                </a:extLst>
              </a:tr>
              <a:tr h="163403">
                <a:tc>
                  <a:txBody>
                    <a:bodyPr/>
                    <a:lstStyle/>
                    <a:p>
                      <a:pPr algn="l" fontAlgn="b"/>
                      <a:r>
                        <a:rPr lang="fr-FR" sz="1050" b="1" i="0" u="none" strike="noStrike" dirty="0">
                          <a:solidFill>
                            <a:srgbClr val="000000"/>
                          </a:solidFill>
                          <a:effectLst/>
                          <a:latin typeface="Arial" panose="020B0604020202020204" pitchFamily="34" charset="0"/>
                        </a:rPr>
                        <a:t>Enfance Education</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19 627 €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52650587"/>
                  </a:ext>
                </a:extLst>
              </a:tr>
              <a:tr h="163403">
                <a:tc>
                  <a:txBody>
                    <a:bodyPr/>
                    <a:lstStyle/>
                    <a:p>
                      <a:pPr algn="l" fontAlgn="b"/>
                      <a:r>
                        <a:rPr lang="fr-FR" sz="1050" b="0" i="0" u="none" strike="noStrike" dirty="0">
                          <a:effectLst/>
                          <a:latin typeface="Arial" panose="020B0604020202020204" pitchFamily="34" charset="0"/>
                        </a:rPr>
                        <a:t>CMJ</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1 868 €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4130241049"/>
                  </a:ext>
                </a:extLst>
              </a:tr>
              <a:tr h="163403">
                <a:tc>
                  <a:txBody>
                    <a:bodyPr/>
                    <a:lstStyle/>
                    <a:p>
                      <a:pPr algn="l" fontAlgn="b"/>
                      <a:r>
                        <a:rPr lang="fr-FR" sz="1050" b="0" i="0" u="none" strike="noStrike">
                          <a:effectLst/>
                          <a:latin typeface="Arial" panose="020B0604020202020204" pitchFamily="34" charset="0"/>
                        </a:rPr>
                        <a:t>Ecole Chataigniers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8 560 €</a:t>
                      </a:r>
                    </a:p>
                  </a:txBody>
                  <a:tcPr marL="0" marR="0" marT="0" marB="0" anchor="b">
                    <a:lnL>
                      <a:noFill/>
                    </a:lnL>
                    <a:lnR>
                      <a:noFill/>
                    </a:lnR>
                    <a:lnT>
                      <a:noFill/>
                    </a:lnT>
                    <a:lnB>
                      <a:noFill/>
                    </a:lnB>
                  </a:tcPr>
                </a:tc>
                <a:extLst>
                  <a:ext uri="{0D108BD9-81ED-4DB2-BD59-A6C34878D82A}">
                    <a16:rowId xmlns:a16="http://schemas.microsoft.com/office/drawing/2014/main" val="956008709"/>
                  </a:ext>
                </a:extLst>
              </a:tr>
              <a:tr h="163403">
                <a:tc>
                  <a:txBody>
                    <a:bodyPr/>
                    <a:lstStyle/>
                    <a:p>
                      <a:pPr algn="l" fontAlgn="b"/>
                      <a:r>
                        <a:rPr lang="fr-FR" sz="1050" b="0" i="0" u="none" strike="noStrike">
                          <a:effectLst/>
                          <a:latin typeface="Arial" panose="020B0604020202020204" pitchFamily="34" charset="0"/>
                        </a:rPr>
                        <a:t>Ecole Renardière</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1 734 €</a:t>
                      </a:r>
                    </a:p>
                  </a:txBody>
                  <a:tcPr marL="0" marR="0" marT="0" marB="0" anchor="b">
                    <a:lnL>
                      <a:noFill/>
                    </a:lnL>
                    <a:lnR>
                      <a:noFill/>
                    </a:lnR>
                    <a:lnT>
                      <a:noFill/>
                    </a:lnT>
                    <a:lnB>
                      <a:noFill/>
                    </a:lnB>
                  </a:tcPr>
                </a:tc>
                <a:extLst>
                  <a:ext uri="{0D108BD9-81ED-4DB2-BD59-A6C34878D82A}">
                    <a16:rowId xmlns:a16="http://schemas.microsoft.com/office/drawing/2014/main" val="324402586"/>
                  </a:ext>
                </a:extLst>
              </a:tr>
              <a:tr h="163403">
                <a:tc>
                  <a:txBody>
                    <a:bodyPr/>
                    <a:lstStyle/>
                    <a:p>
                      <a:pPr algn="l" fontAlgn="b"/>
                      <a:r>
                        <a:rPr lang="fr-FR" sz="1050" b="0" i="0" u="none" strike="noStrike">
                          <a:effectLst/>
                          <a:latin typeface="Arial" panose="020B0604020202020204" pitchFamily="34" charset="0"/>
                        </a:rPr>
                        <a:t>Enfance</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1 868 €</a:t>
                      </a:r>
                    </a:p>
                  </a:txBody>
                  <a:tcPr marL="0" marR="0" marT="0" marB="0" anchor="b">
                    <a:lnL>
                      <a:noFill/>
                    </a:lnL>
                    <a:lnR>
                      <a:noFill/>
                    </a:lnR>
                    <a:lnT>
                      <a:noFill/>
                    </a:lnT>
                    <a:lnB>
                      <a:noFill/>
                    </a:lnB>
                  </a:tcPr>
                </a:tc>
                <a:extLst>
                  <a:ext uri="{0D108BD9-81ED-4DB2-BD59-A6C34878D82A}">
                    <a16:rowId xmlns:a16="http://schemas.microsoft.com/office/drawing/2014/main" val="4028024077"/>
                  </a:ext>
                </a:extLst>
              </a:tr>
              <a:tr h="368347">
                <a:tc>
                  <a:txBody>
                    <a:bodyPr/>
                    <a:lstStyle/>
                    <a:p>
                      <a:pPr algn="l" fontAlgn="b"/>
                      <a:r>
                        <a:rPr lang="fr-FR" sz="1050" b="0" i="0" u="none" strike="noStrike" dirty="0">
                          <a:effectLst/>
                          <a:latin typeface="Arial" panose="020B0604020202020204" pitchFamily="34" charset="0"/>
                        </a:rPr>
                        <a:t>Mobilier scolaire, moyens informatiques et jeux de cours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5 598 €</a:t>
                      </a:r>
                    </a:p>
                  </a:txBody>
                  <a:tcPr marL="0" marR="0" marT="0" marB="0" anchor="b">
                    <a:lnL>
                      <a:noFill/>
                    </a:lnL>
                    <a:lnR>
                      <a:noFill/>
                    </a:lnR>
                    <a:lnT>
                      <a:noFill/>
                    </a:lnT>
                    <a:lnB>
                      <a:noFill/>
                    </a:lnB>
                  </a:tcPr>
                </a:tc>
                <a:extLst>
                  <a:ext uri="{0D108BD9-81ED-4DB2-BD59-A6C34878D82A}">
                    <a16:rowId xmlns:a16="http://schemas.microsoft.com/office/drawing/2014/main" val="880579547"/>
                  </a:ext>
                </a:extLst>
              </a:tr>
              <a:tr h="163403">
                <a:tc>
                  <a:txBody>
                    <a:bodyPr/>
                    <a:lstStyle/>
                    <a:p>
                      <a:pPr algn="l" fontAlgn="b"/>
                      <a:r>
                        <a:rPr lang="fr-FR" sz="1050" b="0" i="0" u="none" strike="noStrike">
                          <a:effectLst/>
                          <a:latin typeface="Arial" panose="020B0604020202020204" pitchFamily="34" charset="0"/>
                        </a:rPr>
                        <a:t>Restructuration des Ecoles</a:t>
                      </a:r>
                    </a:p>
                  </a:txBody>
                  <a:tcPr marL="45073" marR="0" marT="0" marB="0" anchor="b">
                    <a:lnL>
                      <a:noFill/>
                    </a:lnL>
                    <a:lnR>
                      <a:noFill/>
                    </a:lnR>
                    <a:lnT>
                      <a:noFill/>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06452101"/>
                  </a:ext>
                </a:extLst>
              </a:tr>
              <a:tr h="163403">
                <a:tc>
                  <a:txBody>
                    <a:bodyPr/>
                    <a:lstStyle/>
                    <a:p>
                      <a:pPr algn="l" fontAlgn="b"/>
                      <a:r>
                        <a:rPr lang="fr-FR" sz="1050" b="1" i="0" u="none" strike="noStrike" dirty="0">
                          <a:solidFill>
                            <a:srgbClr val="000000"/>
                          </a:solidFill>
                          <a:effectLst/>
                          <a:latin typeface="Arial" panose="020B0604020202020204" pitchFamily="34" charset="0"/>
                        </a:rPr>
                        <a:t>Restauration Municipale</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78 388 €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4242831"/>
                  </a:ext>
                </a:extLst>
              </a:tr>
              <a:tr h="163403">
                <a:tc>
                  <a:txBody>
                    <a:bodyPr/>
                    <a:lstStyle/>
                    <a:p>
                      <a:pPr algn="l" fontAlgn="b"/>
                      <a:r>
                        <a:rPr lang="fr-FR" sz="1050" b="0" i="0" u="none" strike="noStrike">
                          <a:effectLst/>
                          <a:latin typeface="Arial" panose="020B0604020202020204" pitchFamily="34" charset="0"/>
                        </a:rPr>
                        <a:t>Acquisition Matériel rest. Scolaire</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1 537 €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080711568"/>
                  </a:ext>
                </a:extLst>
              </a:tr>
              <a:tr h="163403">
                <a:tc>
                  <a:txBody>
                    <a:bodyPr/>
                    <a:lstStyle/>
                    <a:p>
                      <a:pPr algn="l" fontAlgn="b"/>
                      <a:r>
                        <a:rPr lang="fr-FR" sz="1050" b="0" i="0" u="none" strike="noStrike">
                          <a:effectLst/>
                          <a:latin typeface="Arial" panose="020B0604020202020204" pitchFamily="34" charset="0"/>
                        </a:rPr>
                        <a:t>Cuisine Centrale</a:t>
                      </a:r>
                    </a:p>
                  </a:txBody>
                  <a:tcPr marL="45073"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44 676 €</a:t>
                      </a:r>
                    </a:p>
                  </a:txBody>
                  <a:tcPr marL="0" marR="0" marT="0" marB="0" anchor="b">
                    <a:lnL>
                      <a:noFill/>
                    </a:lnL>
                    <a:lnR>
                      <a:noFill/>
                    </a:lnR>
                    <a:lnT>
                      <a:noFill/>
                    </a:lnT>
                    <a:lnB>
                      <a:noFill/>
                    </a:lnB>
                  </a:tcPr>
                </a:tc>
                <a:extLst>
                  <a:ext uri="{0D108BD9-81ED-4DB2-BD59-A6C34878D82A}">
                    <a16:rowId xmlns:a16="http://schemas.microsoft.com/office/drawing/2014/main" val="3750129987"/>
                  </a:ext>
                </a:extLst>
              </a:tr>
              <a:tr h="163403">
                <a:tc>
                  <a:txBody>
                    <a:bodyPr/>
                    <a:lstStyle/>
                    <a:p>
                      <a:pPr algn="l" fontAlgn="b"/>
                      <a:r>
                        <a:rPr lang="fr-FR" sz="1050" b="0" i="0" u="none" strike="noStrike">
                          <a:effectLst/>
                          <a:latin typeface="Arial" panose="020B0604020202020204" pitchFamily="34" charset="0"/>
                        </a:rPr>
                        <a:t>Restaurant scolaire Renardière</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32 175 €</a:t>
                      </a:r>
                    </a:p>
                  </a:txBody>
                  <a:tcPr marL="0" marR="0" marT="0" marB="0" anchor="b">
                    <a:lnL>
                      <a:noFill/>
                    </a:lnL>
                    <a:lnR>
                      <a:noFill/>
                    </a:lnR>
                    <a:lnT>
                      <a:noFill/>
                    </a:lnT>
                    <a:lnB>
                      <a:noFill/>
                    </a:lnB>
                  </a:tcPr>
                </a:tc>
                <a:extLst>
                  <a:ext uri="{0D108BD9-81ED-4DB2-BD59-A6C34878D82A}">
                    <a16:rowId xmlns:a16="http://schemas.microsoft.com/office/drawing/2014/main" val="3744083231"/>
                  </a:ext>
                </a:extLst>
              </a:tr>
              <a:tr h="163403">
                <a:tc>
                  <a:txBody>
                    <a:bodyPr/>
                    <a:lstStyle/>
                    <a:p>
                      <a:pPr algn="l" fontAlgn="b"/>
                      <a:r>
                        <a:rPr lang="fr-FR" sz="1050" b="1" i="0" u="none" strike="noStrike">
                          <a:solidFill>
                            <a:srgbClr val="000000"/>
                          </a:solidFill>
                          <a:effectLst/>
                          <a:latin typeface="Arial" panose="020B0604020202020204" pitchFamily="34" charset="0"/>
                        </a:rPr>
                        <a:t>Sécurité</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50" b="1"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606076489"/>
                  </a:ext>
                </a:extLst>
              </a:tr>
              <a:tr h="163403">
                <a:tc>
                  <a:txBody>
                    <a:bodyPr/>
                    <a:lstStyle/>
                    <a:p>
                      <a:pPr algn="l" fontAlgn="b"/>
                      <a:r>
                        <a:rPr lang="fr-FR" sz="1050" b="0" i="0" u="none" strike="noStrike">
                          <a:effectLst/>
                          <a:latin typeface="Arial" panose="020B0604020202020204" pitchFamily="34" charset="0"/>
                        </a:rPr>
                        <a:t>Police municipale</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4145107804"/>
                  </a:ext>
                </a:extLst>
              </a:tr>
              <a:tr h="163403">
                <a:tc>
                  <a:txBody>
                    <a:bodyPr/>
                    <a:lstStyle/>
                    <a:p>
                      <a:pPr algn="l" fontAlgn="b"/>
                      <a:r>
                        <a:rPr lang="fr-FR" sz="1050" b="1" i="0" u="none" strike="noStrike" dirty="0">
                          <a:solidFill>
                            <a:srgbClr val="000000"/>
                          </a:solidFill>
                          <a:effectLst/>
                          <a:latin typeface="Arial" panose="020B0604020202020204" pitchFamily="34" charset="0"/>
                        </a:rPr>
                        <a:t>Services généraux</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77 488 €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43292023"/>
                  </a:ext>
                </a:extLst>
              </a:tr>
              <a:tr h="163403">
                <a:tc>
                  <a:txBody>
                    <a:bodyPr/>
                    <a:lstStyle/>
                    <a:p>
                      <a:pPr algn="l" fontAlgn="b"/>
                      <a:r>
                        <a:rPr lang="fr-FR" sz="1050" b="0" i="0" u="none" strike="noStrike">
                          <a:effectLst/>
                          <a:latin typeface="Arial" panose="020B0604020202020204" pitchFamily="34" charset="0"/>
                        </a:rPr>
                        <a:t> Annexe Mairie</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3 338 €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274409224"/>
                  </a:ext>
                </a:extLst>
              </a:tr>
              <a:tr h="163403">
                <a:tc>
                  <a:txBody>
                    <a:bodyPr/>
                    <a:lstStyle/>
                    <a:p>
                      <a:pPr algn="l" fontAlgn="b"/>
                      <a:r>
                        <a:rPr lang="fr-FR" sz="1050" b="0" i="0" u="none" strike="noStrike">
                          <a:effectLst/>
                          <a:latin typeface="Arial" panose="020B0604020202020204" pitchFamily="34" charset="0"/>
                        </a:rPr>
                        <a:t>26 Rue des Courtils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3 464 €</a:t>
                      </a:r>
                    </a:p>
                  </a:txBody>
                  <a:tcPr marL="0" marR="0" marT="0" marB="0" anchor="b">
                    <a:lnL>
                      <a:noFill/>
                    </a:lnL>
                    <a:lnR>
                      <a:noFill/>
                    </a:lnR>
                    <a:lnT>
                      <a:noFill/>
                    </a:lnT>
                    <a:lnB>
                      <a:noFill/>
                    </a:lnB>
                  </a:tcPr>
                </a:tc>
                <a:extLst>
                  <a:ext uri="{0D108BD9-81ED-4DB2-BD59-A6C34878D82A}">
                    <a16:rowId xmlns:a16="http://schemas.microsoft.com/office/drawing/2014/main" val="155745287"/>
                  </a:ext>
                </a:extLst>
              </a:tr>
              <a:tr h="163403">
                <a:tc>
                  <a:txBody>
                    <a:bodyPr/>
                    <a:lstStyle/>
                    <a:p>
                      <a:pPr algn="l" fontAlgn="b"/>
                      <a:r>
                        <a:rPr lang="fr-FR" sz="1050" b="0" i="0" u="none" strike="noStrike" dirty="0">
                          <a:effectLst/>
                          <a:latin typeface="Arial" panose="020B0604020202020204" pitchFamily="34" charset="0"/>
                        </a:rPr>
                        <a:t>Aménagement Anciens Ateliers municipaux</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1 944 €</a:t>
                      </a:r>
                    </a:p>
                  </a:txBody>
                  <a:tcPr marL="0" marR="0" marT="0" marB="0" anchor="b">
                    <a:lnL>
                      <a:noFill/>
                    </a:lnL>
                    <a:lnR>
                      <a:noFill/>
                    </a:lnR>
                    <a:lnT>
                      <a:noFill/>
                    </a:lnT>
                    <a:lnB>
                      <a:noFill/>
                    </a:lnB>
                  </a:tcPr>
                </a:tc>
                <a:extLst>
                  <a:ext uri="{0D108BD9-81ED-4DB2-BD59-A6C34878D82A}">
                    <a16:rowId xmlns:a16="http://schemas.microsoft.com/office/drawing/2014/main" val="2331601194"/>
                  </a:ext>
                </a:extLst>
              </a:tr>
              <a:tr h="163403">
                <a:tc>
                  <a:txBody>
                    <a:bodyPr/>
                    <a:lstStyle/>
                    <a:p>
                      <a:pPr algn="l" fontAlgn="b"/>
                      <a:r>
                        <a:rPr lang="fr-FR" sz="1050" b="0" i="0" u="none" strike="noStrike">
                          <a:effectLst/>
                          <a:latin typeface="Arial" panose="020B0604020202020204" pitchFamily="34" charset="0"/>
                        </a:rPr>
                        <a:t>Ateliers municipaux</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2 672 €</a:t>
                      </a:r>
                    </a:p>
                  </a:txBody>
                  <a:tcPr marL="0" marR="0" marT="0" marB="0" anchor="b">
                    <a:lnL>
                      <a:noFill/>
                    </a:lnL>
                    <a:lnR>
                      <a:noFill/>
                    </a:lnR>
                    <a:lnT>
                      <a:noFill/>
                    </a:lnT>
                    <a:lnB>
                      <a:noFill/>
                    </a:lnB>
                  </a:tcPr>
                </a:tc>
                <a:extLst>
                  <a:ext uri="{0D108BD9-81ED-4DB2-BD59-A6C34878D82A}">
                    <a16:rowId xmlns:a16="http://schemas.microsoft.com/office/drawing/2014/main" val="2861966221"/>
                  </a:ext>
                </a:extLst>
              </a:tr>
              <a:tr h="163403">
                <a:tc>
                  <a:txBody>
                    <a:bodyPr/>
                    <a:lstStyle/>
                    <a:p>
                      <a:pPr algn="l" fontAlgn="b"/>
                      <a:r>
                        <a:rPr lang="fr-FR" sz="1050" b="0" i="0" u="none" strike="noStrike" dirty="0">
                          <a:effectLst/>
                          <a:latin typeface="Arial" panose="020B0604020202020204" pitchFamily="34" charset="0"/>
                        </a:rPr>
                        <a:t>Hôtel de ville</a:t>
                      </a:r>
                    </a:p>
                  </a:txBody>
                  <a:tcPr marL="45073"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3 746 €</a:t>
                      </a:r>
                    </a:p>
                  </a:txBody>
                  <a:tcPr marL="0" marR="0" marT="0" marB="0" anchor="b">
                    <a:lnL>
                      <a:noFill/>
                    </a:lnL>
                    <a:lnR>
                      <a:noFill/>
                    </a:lnR>
                    <a:lnT>
                      <a:noFill/>
                    </a:lnT>
                    <a:lnB>
                      <a:noFill/>
                    </a:lnB>
                  </a:tcPr>
                </a:tc>
                <a:extLst>
                  <a:ext uri="{0D108BD9-81ED-4DB2-BD59-A6C34878D82A}">
                    <a16:rowId xmlns:a16="http://schemas.microsoft.com/office/drawing/2014/main" val="1963512817"/>
                  </a:ext>
                </a:extLst>
              </a:tr>
              <a:tr h="163403">
                <a:tc>
                  <a:txBody>
                    <a:bodyPr/>
                    <a:lstStyle/>
                    <a:p>
                      <a:pPr algn="l" fontAlgn="b"/>
                      <a:r>
                        <a:rPr lang="fr-FR" sz="1050" b="0" i="0" u="none" strike="noStrike" dirty="0">
                          <a:effectLst/>
                          <a:latin typeface="Arial" panose="020B0604020202020204" pitchFamily="34" charset="0"/>
                        </a:rPr>
                        <a:t>Maison médicale et logements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564 €</a:t>
                      </a:r>
                    </a:p>
                  </a:txBody>
                  <a:tcPr marL="0" marR="0" marT="0" marB="0" anchor="b">
                    <a:lnL>
                      <a:noFill/>
                    </a:lnL>
                    <a:lnR>
                      <a:noFill/>
                    </a:lnR>
                    <a:lnT>
                      <a:noFill/>
                    </a:lnT>
                    <a:lnB>
                      <a:noFill/>
                    </a:lnB>
                  </a:tcPr>
                </a:tc>
                <a:extLst>
                  <a:ext uri="{0D108BD9-81ED-4DB2-BD59-A6C34878D82A}">
                    <a16:rowId xmlns:a16="http://schemas.microsoft.com/office/drawing/2014/main" val="3468927658"/>
                  </a:ext>
                </a:extLst>
              </a:tr>
              <a:tr h="163403">
                <a:tc>
                  <a:txBody>
                    <a:bodyPr/>
                    <a:lstStyle/>
                    <a:p>
                      <a:pPr algn="l" fontAlgn="b"/>
                      <a:r>
                        <a:rPr lang="fr-FR" sz="1050" b="0" i="0" u="none" strike="noStrike">
                          <a:effectLst/>
                          <a:latin typeface="Arial" panose="020B0604020202020204" pitchFamily="34" charset="0"/>
                        </a:rPr>
                        <a:t>Matériels divers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55 231 €</a:t>
                      </a:r>
                    </a:p>
                  </a:txBody>
                  <a:tcPr marL="0" marR="0" marT="0" marB="0" anchor="b">
                    <a:lnL>
                      <a:noFill/>
                    </a:lnL>
                    <a:lnR>
                      <a:noFill/>
                    </a:lnR>
                    <a:lnT>
                      <a:noFill/>
                    </a:lnT>
                    <a:lnB>
                      <a:noFill/>
                    </a:lnB>
                  </a:tcPr>
                </a:tc>
                <a:extLst>
                  <a:ext uri="{0D108BD9-81ED-4DB2-BD59-A6C34878D82A}">
                    <a16:rowId xmlns:a16="http://schemas.microsoft.com/office/drawing/2014/main" val="1490713005"/>
                  </a:ext>
                </a:extLst>
              </a:tr>
              <a:tr h="163403">
                <a:tc>
                  <a:txBody>
                    <a:bodyPr/>
                    <a:lstStyle/>
                    <a:p>
                      <a:pPr algn="l" fontAlgn="b"/>
                      <a:r>
                        <a:rPr lang="fr-FR" sz="1050" b="0" i="0" u="none" strike="noStrike">
                          <a:effectLst/>
                          <a:latin typeface="Arial" panose="020B0604020202020204" pitchFamily="34" charset="0"/>
                        </a:rPr>
                        <a:t>Opération Non affectées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6 530 €</a:t>
                      </a:r>
                    </a:p>
                  </a:txBody>
                  <a:tcPr marL="0" marR="0" marT="0" marB="0" anchor="b">
                    <a:lnL>
                      <a:noFill/>
                    </a:lnL>
                    <a:lnR>
                      <a:noFill/>
                    </a:lnR>
                    <a:lnT>
                      <a:noFill/>
                    </a:lnT>
                    <a:lnB>
                      <a:noFill/>
                    </a:lnB>
                  </a:tcPr>
                </a:tc>
                <a:extLst>
                  <a:ext uri="{0D108BD9-81ED-4DB2-BD59-A6C34878D82A}">
                    <a16:rowId xmlns:a16="http://schemas.microsoft.com/office/drawing/2014/main" val="2089494987"/>
                  </a:ext>
                </a:extLst>
              </a:tr>
              <a:tr h="163403">
                <a:tc>
                  <a:txBody>
                    <a:bodyPr/>
                    <a:lstStyle/>
                    <a:p>
                      <a:pPr algn="l" fontAlgn="b"/>
                      <a:r>
                        <a:rPr lang="fr-FR" sz="1050" b="0" i="0" u="none" strike="noStrike" dirty="0">
                          <a:effectLst/>
                          <a:latin typeface="Arial" panose="020B0604020202020204" pitchFamily="34" charset="0"/>
                        </a:rPr>
                        <a:t>Travaux de voirie</a:t>
                      </a:r>
                    </a:p>
                  </a:txBody>
                  <a:tcPr marL="45073"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rPr>
                        <a:t>10 272 €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234772014"/>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000676597"/>
              </p:ext>
            </p:extLst>
          </p:nvPr>
        </p:nvGraphicFramePr>
        <p:xfrm>
          <a:off x="6240016" y="980728"/>
          <a:ext cx="4824536" cy="3384375"/>
        </p:xfrm>
        <a:graphic>
          <a:graphicData uri="http://schemas.openxmlformats.org/drawingml/2006/table">
            <a:tbl>
              <a:tblPr/>
              <a:tblGrid>
                <a:gridCol w="3179225">
                  <a:extLst>
                    <a:ext uri="{9D8B030D-6E8A-4147-A177-3AD203B41FA5}">
                      <a16:colId xmlns:a16="http://schemas.microsoft.com/office/drawing/2014/main" val="3841657570"/>
                    </a:ext>
                  </a:extLst>
                </a:gridCol>
                <a:gridCol w="1645311">
                  <a:extLst>
                    <a:ext uri="{9D8B030D-6E8A-4147-A177-3AD203B41FA5}">
                      <a16:colId xmlns:a16="http://schemas.microsoft.com/office/drawing/2014/main" val="1308878087"/>
                    </a:ext>
                  </a:extLst>
                </a:gridCol>
              </a:tblGrid>
              <a:tr h="178125">
                <a:tc>
                  <a:txBody>
                    <a:bodyPr/>
                    <a:lstStyle/>
                    <a:p>
                      <a:pPr algn="l" fontAlgn="b"/>
                      <a:r>
                        <a:rPr lang="fr-FR" sz="1050" b="1" i="0" u="none" strike="noStrike" dirty="0">
                          <a:solidFill>
                            <a:srgbClr val="000000"/>
                          </a:solidFill>
                          <a:effectLst/>
                          <a:latin typeface="Arial" panose="020B0604020202020204" pitchFamily="34" charset="0"/>
                        </a:rPr>
                        <a:t>Sports et loisirs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dirty="0">
                          <a:solidFill>
                            <a:srgbClr val="000000"/>
                          </a:solidFill>
                          <a:effectLst/>
                          <a:latin typeface="Arial" panose="020B0604020202020204" pitchFamily="34" charset="0"/>
                        </a:rPr>
                        <a:t>129 731 €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202709833"/>
                  </a:ext>
                </a:extLst>
              </a:tr>
              <a:tr h="178125">
                <a:tc>
                  <a:txBody>
                    <a:bodyPr/>
                    <a:lstStyle/>
                    <a:p>
                      <a:pPr algn="l" fontAlgn="b"/>
                      <a:r>
                        <a:rPr lang="fr-FR" sz="1050" b="0" i="0" u="none" strike="noStrike">
                          <a:effectLst/>
                          <a:latin typeface="Arial" panose="020B0604020202020204" pitchFamily="34" charset="0"/>
                        </a:rPr>
                        <a:t>Attribution Compensation Piscine</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65 000 €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984292862"/>
                  </a:ext>
                </a:extLst>
              </a:tr>
              <a:tr h="178125">
                <a:tc>
                  <a:txBody>
                    <a:bodyPr/>
                    <a:lstStyle/>
                    <a:p>
                      <a:pPr algn="l" fontAlgn="b"/>
                      <a:r>
                        <a:rPr lang="fr-FR" sz="1050" b="0" i="0" u="none" strike="noStrike">
                          <a:effectLst/>
                          <a:latin typeface="Arial" panose="020B0604020202020204" pitchFamily="34" charset="0"/>
                        </a:rPr>
                        <a:t>Gymnase</a:t>
                      </a:r>
                    </a:p>
                  </a:txBody>
                  <a:tcPr marL="45073"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9 481 €</a:t>
                      </a:r>
                    </a:p>
                  </a:txBody>
                  <a:tcPr marL="0" marR="0" marT="0" marB="0" anchor="b">
                    <a:lnL>
                      <a:noFill/>
                    </a:lnL>
                    <a:lnR>
                      <a:noFill/>
                    </a:lnR>
                    <a:lnT>
                      <a:noFill/>
                    </a:lnT>
                    <a:lnB>
                      <a:noFill/>
                    </a:lnB>
                  </a:tcPr>
                </a:tc>
                <a:extLst>
                  <a:ext uri="{0D108BD9-81ED-4DB2-BD59-A6C34878D82A}">
                    <a16:rowId xmlns:a16="http://schemas.microsoft.com/office/drawing/2014/main" val="897064423"/>
                  </a:ext>
                </a:extLst>
              </a:tr>
              <a:tr h="178125">
                <a:tc>
                  <a:txBody>
                    <a:bodyPr/>
                    <a:lstStyle/>
                    <a:p>
                      <a:pPr algn="l" fontAlgn="b"/>
                      <a:r>
                        <a:rPr lang="fr-FR" sz="1050" b="0" i="0" u="none" strike="noStrike" dirty="0">
                          <a:effectLst/>
                          <a:latin typeface="Arial" panose="020B0604020202020204" pitchFamily="34" charset="0"/>
                        </a:rPr>
                        <a:t>Parc des sports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28 250 €</a:t>
                      </a:r>
                    </a:p>
                  </a:txBody>
                  <a:tcPr marL="0" marR="0" marT="0" marB="0" anchor="b">
                    <a:lnL>
                      <a:noFill/>
                    </a:lnL>
                    <a:lnR>
                      <a:noFill/>
                    </a:lnR>
                    <a:lnT>
                      <a:noFill/>
                    </a:lnT>
                    <a:lnB>
                      <a:noFill/>
                    </a:lnB>
                  </a:tcPr>
                </a:tc>
                <a:extLst>
                  <a:ext uri="{0D108BD9-81ED-4DB2-BD59-A6C34878D82A}">
                    <a16:rowId xmlns:a16="http://schemas.microsoft.com/office/drawing/2014/main" val="3235734706"/>
                  </a:ext>
                </a:extLst>
              </a:tr>
              <a:tr h="178125">
                <a:tc>
                  <a:txBody>
                    <a:bodyPr/>
                    <a:lstStyle/>
                    <a:p>
                      <a:pPr algn="l" fontAlgn="b"/>
                      <a:r>
                        <a:rPr lang="fr-FR" sz="1050" b="0" i="0" u="none" strike="noStrike" dirty="0">
                          <a:effectLst/>
                          <a:latin typeface="Arial" panose="020B0604020202020204" pitchFamily="34" charset="0"/>
                        </a:rPr>
                        <a:t>Terrains de proximité: Terrain Bi Cross…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27 000 €</a:t>
                      </a:r>
                    </a:p>
                  </a:txBody>
                  <a:tcPr marL="0" marR="0" marT="0" marB="0" anchor="b">
                    <a:lnL>
                      <a:noFill/>
                    </a:lnL>
                    <a:lnR>
                      <a:noFill/>
                    </a:lnR>
                    <a:lnT>
                      <a:noFill/>
                    </a:lnT>
                    <a:lnB>
                      <a:noFill/>
                    </a:lnB>
                  </a:tcPr>
                </a:tc>
                <a:extLst>
                  <a:ext uri="{0D108BD9-81ED-4DB2-BD59-A6C34878D82A}">
                    <a16:rowId xmlns:a16="http://schemas.microsoft.com/office/drawing/2014/main" val="4006973008"/>
                  </a:ext>
                </a:extLst>
              </a:tr>
              <a:tr h="178125">
                <a:tc>
                  <a:txBody>
                    <a:bodyPr/>
                    <a:lstStyle/>
                    <a:p>
                      <a:pPr algn="l" fontAlgn="b"/>
                      <a:r>
                        <a:rPr lang="fr-FR" sz="1050" b="1" i="0" u="none" strike="noStrike" dirty="0">
                          <a:solidFill>
                            <a:srgbClr val="000000"/>
                          </a:solidFill>
                          <a:effectLst/>
                          <a:latin typeface="Arial" panose="020B0604020202020204" pitchFamily="34" charset="0"/>
                        </a:rPr>
                        <a:t>Tourisme et Cadre de vie</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36 398 €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66586244"/>
                  </a:ext>
                </a:extLst>
              </a:tr>
              <a:tr h="178125">
                <a:tc>
                  <a:txBody>
                    <a:bodyPr/>
                    <a:lstStyle/>
                    <a:p>
                      <a:pPr algn="l" fontAlgn="b"/>
                      <a:r>
                        <a:rPr lang="fr-FR" sz="1050" b="0" i="0" u="none" strike="noStrike" dirty="0">
                          <a:effectLst/>
                          <a:latin typeface="Arial" panose="020B0604020202020204" pitchFamily="34" charset="0"/>
                        </a:rPr>
                        <a:t>Aménagement du port </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16 383 €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708557683"/>
                  </a:ext>
                </a:extLst>
              </a:tr>
              <a:tr h="178125">
                <a:tc>
                  <a:txBody>
                    <a:bodyPr/>
                    <a:lstStyle/>
                    <a:p>
                      <a:pPr algn="l" fontAlgn="b"/>
                      <a:r>
                        <a:rPr lang="fr-FR" sz="1050" b="0" i="0" u="none" strike="noStrike" dirty="0">
                          <a:effectLst/>
                          <a:latin typeface="Arial" panose="020B0604020202020204" pitchFamily="34" charset="0"/>
                        </a:rPr>
                        <a:t>Aménagement floral et paysager</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1 668 €</a:t>
                      </a:r>
                    </a:p>
                  </a:txBody>
                  <a:tcPr marL="0" marR="0" marT="0" marB="0" anchor="b">
                    <a:lnL>
                      <a:noFill/>
                    </a:lnL>
                    <a:lnR>
                      <a:noFill/>
                    </a:lnR>
                    <a:lnT>
                      <a:noFill/>
                    </a:lnT>
                    <a:lnB>
                      <a:noFill/>
                    </a:lnB>
                  </a:tcPr>
                </a:tc>
                <a:extLst>
                  <a:ext uri="{0D108BD9-81ED-4DB2-BD59-A6C34878D82A}">
                    <a16:rowId xmlns:a16="http://schemas.microsoft.com/office/drawing/2014/main" val="3734513700"/>
                  </a:ext>
                </a:extLst>
              </a:tr>
              <a:tr h="178125">
                <a:tc>
                  <a:txBody>
                    <a:bodyPr/>
                    <a:lstStyle/>
                    <a:p>
                      <a:pPr algn="l" fontAlgn="b"/>
                      <a:r>
                        <a:rPr lang="fr-FR" sz="1050" b="0" i="0" u="none" strike="noStrike" dirty="0">
                          <a:effectLst/>
                          <a:latin typeface="Arial" panose="020B0604020202020204" pitchFamily="34" charset="0"/>
                        </a:rPr>
                        <a:t>Illuminations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2 427 €</a:t>
                      </a:r>
                    </a:p>
                  </a:txBody>
                  <a:tcPr marL="0" marR="0" marT="0" marB="0" anchor="b">
                    <a:lnL>
                      <a:noFill/>
                    </a:lnL>
                    <a:lnR>
                      <a:noFill/>
                    </a:lnR>
                    <a:lnT>
                      <a:noFill/>
                    </a:lnT>
                    <a:lnB>
                      <a:noFill/>
                    </a:lnB>
                  </a:tcPr>
                </a:tc>
                <a:extLst>
                  <a:ext uri="{0D108BD9-81ED-4DB2-BD59-A6C34878D82A}">
                    <a16:rowId xmlns:a16="http://schemas.microsoft.com/office/drawing/2014/main" val="3795282197"/>
                  </a:ext>
                </a:extLst>
              </a:tr>
              <a:tr h="178125">
                <a:tc>
                  <a:txBody>
                    <a:bodyPr/>
                    <a:lstStyle/>
                    <a:p>
                      <a:pPr algn="l" fontAlgn="b"/>
                      <a:r>
                        <a:rPr lang="fr-FR" sz="1050" b="0" i="0" u="none" strike="noStrike">
                          <a:effectLst/>
                          <a:latin typeface="Arial" panose="020B0604020202020204" pitchFamily="34" charset="0"/>
                        </a:rPr>
                        <a:t>Matériel Espaces Verts</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15 920 €</a:t>
                      </a:r>
                    </a:p>
                  </a:txBody>
                  <a:tcPr marL="0" marR="0" marT="0" marB="0" anchor="b">
                    <a:lnL>
                      <a:noFill/>
                    </a:lnL>
                    <a:lnR>
                      <a:noFill/>
                    </a:lnR>
                    <a:lnT>
                      <a:noFill/>
                    </a:lnT>
                    <a:lnB>
                      <a:noFill/>
                    </a:lnB>
                  </a:tcPr>
                </a:tc>
                <a:extLst>
                  <a:ext uri="{0D108BD9-81ED-4DB2-BD59-A6C34878D82A}">
                    <a16:rowId xmlns:a16="http://schemas.microsoft.com/office/drawing/2014/main" val="218261475"/>
                  </a:ext>
                </a:extLst>
              </a:tr>
              <a:tr h="178125">
                <a:tc>
                  <a:txBody>
                    <a:bodyPr/>
                    <a:lstStyle/>
                    <a:p>
                      <a:pPr algn="l" fontAlgn="b"/>
                      <a:r>
                        <a:rPr lang="fr-FR" sz="1050" b="0" i="0" u="none" strike="noStrike">
                          <a:effectLst/>
                          <a:latin typeface="Arial" panose="020B0604020202020204" pitchFamily="34" charset="0"/>
                        </a:rPr>
                        <a:t>Matériel fleurissement</a:t>
                      </a:r>
                    </a:p>
                  </a:txBody>
                  <a:tcPr marL="45073" marR="0" marT="0" marB="0" anchor="b">
                    <a:lnL>
                      <a:noFill/>
                    </a:lnL>
                    <a:lnR>
                      <a:noFill/>
                    </a:lnR>
                    <a:lnT>
                      <a:noFill/>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19206432"/>
                  </a:ext>
                </a:extLst>
              </a:tr>
              <a:tr h="178125">
                <a:tc>
                  <a:txBody>
                    <a:bodyPr/>
                    <a:lstStyle/>
                    <a:p>
                      <a:pPr algn="l" fontAlgn="b"/>
                      <a:r>
                        <a:rPr lang="fr-FR" sz="1050" b="1" i="0" u="none" strike="noStrike" dirty="0">
                          <a:solidFill>
                            <a:srgbClr val="000000"/>
                          </a:solidFill>
                          <a:effectLst/>
                          <a:latin typeface="Arial" panose="020B0604020202020204" pitchFamily="34" charset="0"/>
                        </a:rPr>
                        <a:t>Urbanisme</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67 576 €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58846336"/>
                  </a:ext>
                </a:extLst>
              </a:tr>
              <a:tr h="178125">
                <a:tc>
                  <a:txBody>
                    <a:bodyPr/>
                    <a:lstStyle/>
                    <a:p>
                      <a:pPr algn="l" fontAlgn="b"/>
                      <a:r>
                        <a:rPr lang="fr-FR" sz="1050" b="0" i="0" u="none" strike="noStrike" dirty="0">
                          <a:effectLst/>
                          <a:latin typeface="Arial" panose="020B0604020202020204" pitchFamily="34" charset="0"/>
                        </a:rPr>
                        <a:t>Eclairage public</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1 947 €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915117512"/>
                  </a:ext>
                </a:extLst>
              </a:tr>
              <a:tr h="178125">
                <a:tc>
                  <a:txBody>
                    <a:bodyPr/>
                    <a:lstStyle/>
                    <a:p>
                      <a:pPr algn="l" fontAlgn="b"/>
                      <a:r>
                        <a:rPr lang="fr-FR" sz="1050" b="0" i="0" u="none" strike="noStrike" dirty="0">
                          <a:effectLst/>
                          <a:latin typeface="Arial" panose="020B0604020202020204" pitchFamily="34" charset="0"/>
                        </a:rPr>
                        <a:t>Participation Fibre Optique</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49 104 €</a:t>
                      </a:r>
                    </a:p>
                  </a:txBody>
                  <a:tcPr marL="0" marR="0" marT="0" marB="0" anchor="b">
                    <a:lnL>
                      <a:noFill/>
                    </a:lnL>
                    <a:lnR>
                      <a:noFill/>
                    </a:lnR>
                    <a:lnT>
                      <a:noFill/>
                    </a:lnT>
                    <a:lnB>
                      <a:noFill/>
                    </a:lnB>
                  </a:tcPr>
                </a:tc>
                <a:extLst>
                  <a:ext uri="{0D108BD9-81ED-4DB2-BD59-A6C34878D82A}">
                    <a16:rowId xmlns:a16="http://schemas.microsoft.com/office/drawing/2014/main" val="4253060140"/>
                  </a:ext>
                </a:extLst>
              </a:tr>
              <a:tr h="178125">
                <a:tc>
                  <a:txBody>
                    <a:bodyPr/>
                    <a:lstStyle/>
                    <a:p>
                      <a:pPr algn="l" fontAlgn="b"/>
                      <a:r>
                        <a:rPr lang="fr-FR" sz="1050" b="0" i="0" u="none" strike="noStrike">
                          <a:effectLst/>
                          <a:latin typeface="Arial" panose="020B0604020202020204" pitchFamily="34" charset="0"/>
                        </a:rPr>
                        <a:t>PLU</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16 526 €</a:t>
                      </a:r>
                    </a:p>
                  </a:txBody>
                  <a:tcPr marL="0" marR="0" marT="0" marB="0" anchor="b">
                    <a:lnL>
                      <a:noFill/>
                    </a:lnL>
                    <a:lnR>
                      <a:noFill/>
                    </a:lnR>
                    <a:lnT>
                      <a:noFill/>
                    </a:lnT>
                    <a:lnB>
                      <a:noFill/>
                    </a:lnB>
                  </a:tcPr>
                </a:tc>
                <a:extLst>
                  <a:ext uri="{0D108BD9-81ED-4DB2-BD59-A6C34878D82A}">
                    <a16:rowId xmlns:a16="http://schemas.microsoft.com/office/drawing/2014/main" val="2288906287"/>
                  </a:ext>
                </a:extLst>
              </a:tr>
              <a:tr h="178125">
                <a:tc>
                  <a:txBody>
                    <a:bodyPr/>
                    <a:lstStyle/>
                    <a:p>
                      <a:pPr algn="l" fontAlgn="b"/>
                      <a:r>
                        <a:rPr lang="fr-FR" sz="1050" b="1" i="0" u="none" strike="noStrike" dirty="0">
                          <a:solidFill>
                            <a:srgbClr val="000000"/>
                          </a:solidFill>
                          <a:effectLst/>
                          <a:latin typeface="Arial" panose="020B0604020202020204" pitchFamily="34" charset="0"/>
                        </a:rPr>
                        <a:t>Voirie et réseaux divers</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fr-FR" sz="1050" b="1" i="0" u="none" strike="noStrike" dirty="0">
                          <a:solidFill>
                            <a:srgbClr val="000000"/>
                          </a:solidFill>
                          <a:effectLst/>
                          <a:latin typeface="Arial" panose="020B0604020202020204" pitchFamily="34" charset="0"/>
                        </a:rPr>
                        <a:t>19 509 €</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7262242"/>
                  </a:ext>
                </a:extLst>
              </a:tr>
              <a:tr h="178125">
                <a:tc>
                  <a:txBody>
                    <a:bodyPr/>
                    <a:lstStyle/>
                    <a:p>
                      <a:pPr algn="l" fontAlgn="b"/>
                      <a:r>
                        <a:rPr lang="fr-FR" sz="1050" b="0" i="0" u="none" strike="noStrike" dirty="0">
                          <a:effectLst/>
                          <a:latin typeface="Arial" panose="020B0604020202020204" pitchFamily="34" charset="0"/>
                        </a:rPr>
                        <a:t>Aménagement rue des Courtils / EP</a:t>
                      </a:r>
                    </a:p>
                  </a:txBody>
                  <a:tcPr marL="4507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4 620 €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397769447"/>
                  </a:ext>
                </a:extLst>
              </a:tr>
              <a:tr h="178125">
                <a:tc>
                  <a:txBody>
                    <a:bodyPr/>
                    <a:lstStyle/>
                    <a:p>
                      <a:pPr algn="l" fontAlgn="b"/>
                      <a:r>
                        <a:rPr lang="fr-FR" sz="1050" b="0" i="0" u="none" strike="noStrike" dirty="0">
                          <a:effectLst/>
                          <a:latin typeface="Arial" panose="020B0604020202020204" pitchFamily="34" charset="0"/>
                        </a:rPr>
                        <a:t>Signalisation</a:t>
                      </a:r>
                    </a:p>
                  </a:txBody>
                  <a:tcPr marL="45073"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4 616 €</a:t>
                      </a:r>
                    </a:p>
                  </a:txBody>
                  <a:tcPr marL="0" marR="0" marT="0" marB="0" anchor="b">
                    <a:lnL>
                      <a:noFill/>
                    </a:lnL>
                    <a:lnR>
                      <a:noFill/>
                    </a:lnR>
                    <a:lnT>
                      <a:noFill/>
                    </a:lnT>
                    <a:lnB>
                      <a:noFill/>
                    </a:lnB>
                  </a:tcPr>
                </a:tc>
                <a:extLst>
                  <a:ext uri="{0D108BD9-81ED-4DB2-BD59-A6C34878D82A}">
                    <a16:rowId xmlns:a16="http://schemas.microsoft.com/office/drawing/2014/main" val="839632135"/>
                  </a:ext>
                </a:extLst>
              </a:tr>
              <a:tr h="178125">
                <a:tc>
                  <a:txBody>
                    <a:bodyPr/>
                    <a:lstStyle/>
                    <a:p>
                      <a:pPr algn="l" fontAlgn="b"/>
                      <a:r>
                        <a:rPr lang="fr-FR" sz="1050" b="0" i="0" u="none" strike="noStrike">
                          <a:effectLst/>
                          <a:latin typeface="Arial" panose="020B0604020202020204" pitchFamily="34" charset="0"/>
                        </a:rPr>
                        <a:t>Travaux de voirie</a:t>
                      </a:r>
                    </a:p>
                  </a:txBody>
                  <a:tcPr marL="45073"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rPr>
                        <a:t>10 272 €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234772014"/>
                  </a:ext>
                </a:extLst>
              </a:tr>
            </a:tbl>
          </a:graphicData>
        </a:graphic>
      </p:graphicFrame>
    </p:spTree>
    <p:extLst>
      <p:ext uri="{BB962C8B-B14F-4D97-AF65-F5344CB8AC3E}">
        <p14:creationId xmlns:p14="http://schemas.microsoft.com/office/powerpoint/2010/main" val="1890001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59000"/>
          </a:blip>
          <a:stretch>
            <a:fillRect r="70000" b="90000"/>
          </a:stretch>
        </a:blipFill>
        <a:effectLst/>
      </p:bgPr>
    </p:bg>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10348541"/>
              </p:ext>
            </p:extLst>
          </p:nvPr>
        </p:nvGraphicFramePr>
        <p:xfrm>
          <a:off x="2495600" y="5812215"/>
          <a:ext cx="7326288" cy="396240"/>
        </p:xfrm>
        <a:graphic>
          <a:graphicData uri="http://schemas.openxmlformats.org/drawingml/2006/table">
            <a:tbl>
              <a:tblPr lastRow="1">
                <a:tableStyleId>{5C22544A-7EE6-4342-B048-85BDC9FD1C3A}</a:tableStyleId>
              </a:tblPr>
              <a:tblGrid>
                <a:gridCol w="5041024">
                  <a:extLst>
                    <a:ext uri="{9D8B030D-6E8A-4147-A177-3AD203B41FA5}">
                      <a16:colId xmlns:a16="http://schemas.microsoft.com/office/drawing/2014/main" val="20000"/>
                    </a:ext>
                  </a:extLst>
                </a:gridCol>
                <a:gridCol w="2285264">
                  <a:extLst>
                    <a:ext uri="{9D8B030D-6E8A-4147-A177-3AD203B41FA5}">
                      <a16:colId xmlns:a16="http://schemas.microsoft.com/office/drawing/2014/main" val="20001"/>
                    </a:ext>
                  </a:extLst>
                </a:gridCol>
              </a:tblGrid>
              <a:tr h="395535">
                <a:tc>
                  <a:txBody>
                    <a:bodyPr/>
                    <a:lstStyle/>
                    <a:p>
                      <a:pPr algn="ctr"/>
                      <a:r>
                        <a:rPr lang="fr-FR" sz="2000" b="1" dirty="0">
                          <a:effectLst/>
                          <a:latin typeface="Century Schoolbook" pitchFamily="18" charset="0"/>
                        </a:rPr>
                        <a:t>Total des Engagements</a:t>
                      </a:r>
                      <a:r>
                        <a:rPr lang="fr-FR" sz="2000" b="1" baseline="0" dirty="0">
                          <a:effectLst/>
                          <a:latin typeface="Century Schoolbook" pitchFamily="18" charset="0"/>
                        </a:rPr>
                        <a:t> sur 2021</a:t>
                      </a:r>
                    </a:p>
                  </a:txBody>
                  <a:tcPr anchor="ctr">
                    <a:solidFill>
                      <a:srgbClr val="0070C0"/>
                    </a:solidFill>
                  </a:tcPr>
                </a:tc>
                <a:tc>
                  <a:txBody>
                    <a:bodyPr/>
                    <a:lstStyle/>
                    <a:p>
                      <a:pPr algn="ctr"/>
                      <a:r>
                        <a:rPr lang="fr-FR" sz="2000" baseline="0" dirty="0">
                          <a:effectLst/>
                          <a:latin typeface="Century Schoolbook" pitchFamily="18" charset="0"/>
                        </a:rPr>
                        <a:t>885 319€</a:t>
                      </a:r>
                      <a:endParaRPr lang="fr-FR" sz="2000" dirty="0">
                        <a:effectLst/>
                        <a:latin typeface="Century Schoolbook" pitchFamily="18" charset="0"/>
                      </a:endParaRPr>
                    </a:p>
                  </a:txBody>
                  <a:tcPr anchor="ctr">
                    <a:solidFill>
                      <a:srgbClr val="0070C0"/>
                    </a:solidFill>
                  </a:tcPr>
                </a:tc>
                <a:extLst>
                  <a:ext uri="{0D108BD9-81ED-4DB2-BD59-A6C34878D82A}">
                    <a16:rowId xmlns:a16="http://schemas.microsoft.com/office/drawing/2014/main" val="10000"/>
                  </a:ext>
                </a:extLst>
              </a:tr>
            </a:tbl>
          </a:graphicData>
        </a:graphic>
      </p:graphicFrame>
      <p:sp>
        <p:nvSpPr>
          <p:cNvPr id="7" name="Espace réservé de la date 6"/>
          <p:cNvSpPr>
            <a:spLocks noGrp="1"/>
          </p:cNvSpPr>
          <p:nvPr>
            <p:ph type="dt" sz="half" idx="10"/>
          </p:nvPr>
        </p:nvSpPr>
        <p:spPr>
          <a:xfrm>
            <a:off x="1097280" y="6466736"/>
            <a:ext cx="2472271" cy="365125"/>
          </a:xfrm>
        </p:spPr>
        <p:txBody>
          <a:bodyPr/>
          <a:lstStyle/>
          <a:p>
            <a:r>
              <a:rPr lang="fr-FR"/>
              <a:t>16/02/2021</a:t>
            </a:r>
          </a:p>
        </p:txBody>
      </p:sp>
      <p:sp>
        <p:nvSpPr>
          <p:cNvPr id="4" name="Espace réservé du pied de page 3"/>
          <p:cNvSpPr>
            <a:spLocks noGrp="1"/>
          </p:cNvSpPr>
          <p:nvPr>
            <p:ph type="ftr" sz="quarter" idx="11"/>
          </p:nvPr>
        </p:nvSpPr>
        <p:spPr>
          <a:xfrm>
            <a:off x="3686185" y="6466736"/>
            <a:ext cx="4822804" cy="365125"/>
          </a:xfrm>
        </p:spPr>
        <p:txBody>
          <a:bodyPr/>
          <a:lstStyle/>
          <a:p>
            <a:r>
              <a:rPr lang="fr-FR"/>
              <a:t>DEBAT ORIENTATION BUDGETAIRE 2021</a:t>
            </a:r>
          </a:p>
        </p:txBody>
      </p:sp>
      <p:sp>
        <p:nvSpPr>
          <p:cNvPr id="6" name="Espace réservé du numéro de diapositive 5"/>
          <p:cNvSpPr>
            <a:spLocks noGrp="1"/>
          </p:cNvSpPr>
          <p:nvPr>
            <p:ph type="sldNum" sz="quarter" idx="12"/>
          </p:nvPr>
        </p:nvSpPr>
        <p:spPr>
          <a:xfrm>
            <a:off x="9900458" y="6466736"/>
            <a:ext cx="1312025" cy="365125"/>
          </a:xfrm>
        </p:spPr>
        <p:txBody>
          <a:bodyPr/>
          <a:lstStyle/>
          <a:p>
            <a:fld id="{3CB182BC-7300-42D2-879F-995CD2C84297}" type="slidenum">
              <a:rPr lang="fr-FR" smtClean="0"/>
              <a:pPr/>
              <a:t>16</a:t>
            </a:fld>
            <a:endParaRPr lang="fr-FR" dirty="0"/>
          </a:p>
        </p:txBody>
      </p:sp>
      <p:sp>
        <p:nvSpPr>
          <p:cNvPr id="10" name="Titre 1"/>
          <p:cNvSpPr txBox="1">
            <a:spLocks/>
          </p:cNvSpPr>
          <p:nvPr/>
        </p:nvSpPr>
        <p:spPr>
          <a:xfrm>
            <a:off x="3719736" y="28608"/>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Investissements: Prévisions 2021 (restes à réaliser 2020+ nouveaux engagements 2021)</a:t>
            </a:r>
          </a:p>
        </p:txBody>
      </p:sp>
      <p:graphicFrame>
        <p:nvGraphicFramePr>
          <p:cNvPr id="2" name="Tableau 1"/>
          <p:cNvGraphicFramePr>
            <a:graphicFrameLocks noGrp="1"/>
          </p:cNvGraphicFramePr>
          <p:nvPr>
            <p:extLst>
              <p:ext uri="{D42A27DB-BD31-4B8C-83A1-F6EECF244321}">
                <p14:modId xmlns:p14="http://schemas.microsoft.com/office/powerpoint/2010/main" val="1623508392"/>
              </p:ext>
            </p:extLst>
          </p:nvPr>
        </p:nvGraphicFramePr>
        <p:xfrm>
          <a:off x="6168008" y="836712"/>
          <a:ext cx="5400600" cy="3360420"/>
        </p:xfrm>
        <a:graphic>
          <a:graphicData uri="http://schemas.openxmlformats.org/drawingml/2006/table">
            <a:tbl>
              <a:tblPr/>
              <a:tblGrid>
                <a:gridCol w="3880483">
                  <a:extLst>
                    <a:ext uri="{9D8B030D-6E8A-4147-A177-3AD203B41FA5}">
                      <a16:colId xmlns:a16="http://schemas.microsoft.com/office/drawing/2014/main" val="1930309864"/>
                    </a:ext>
                  </a:extLst>
                </a:gridCol>
                <a:gridCol w="1520117">
                  <a:extLst>
                    <a:ext uri="{9D8B030D-6E8A-4147-A177-3AD203B41FA5}">
                      <a16:colId xmlns:a16="http://schemas.microsoft.com/office/drawing/2014/main" val="1804030243"/>
                    </a:ext>
                  </a:extLst>
                </a:gridCol>
              </a:tblGrid>
              <a:tr h="77703">
                <a:tc>
                  <a:txBody>
                    <a:bodyPr/>
                    <a:lstStyle/>
                    <a:p>
                      <a:pPr algn="l" fontAlgn="b"/>
                      <a:r>
                        <a:rPr lang="fr-FR" sz="1050" b="1" i="0" u="none" strike="noStrike" dirty="0">
                          <a:solidFill>
                            <a:srgbClr val="000000"/>
                          </a:solidFill>
                          <a:effectLst/>
                          <a:latin typeface="Arial" panose="020B0604020202020204" pitchFamily="34" charset="0"/>
                        </a:rPr>
                        <a:t>Sports et loisirs</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169 687 €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533304619"/>
                  </a:ext>
                </a:extLst>
              </a:tr>
              <a:tr h="77703">
                <a:tc>
                  <a:txBody>
                    <a:bodyPr/>
                    <a:lstStyle/>
                    <a:p>
                      <a:pPr algn="l" fontAlgn="b"/>
                      <a:r>
                        <a:rPr lang="fr-FR" sz="1050" b="0" i="0" u="none" strike="noStrike">
                          <a:effectLst/>
                          <a:latin typeface="Arial" panose="020B0604020202020204" pitchFamily="34" charset="0"/>
                        </a:rPr>
                        <a:t>Attribution Compensation Piscine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65 000 €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054816830"/>
                  </a:ext>
                </a:extLst>
              </a:tr>
              <a:tr h="77703">
                <a:tc>
                  <a:txBody>
                    <a:bodyPr/>
                    <a:lstStyle/>
                    <a:p>
                      <a:pPr algn="l" fontAlgn="b"/>
                      <a:r>
                        <a:rPr lang="fr-FR" sz="1050" b="0" i="0" u="none" strike="noStrike" dirty="0">
                          <a:effectLst/>
                          <a:latin typeface="Arial" panose="020B0604020202020204" pitchFamily="34" charset="0"/>
                        </a:rPr>
                        <a:t>Gymnase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18 300 €</a:t>
                      </a:r>
                    </a:p>
                  </a:txBody>
                  <a:tcPr marL="0" marR="0" marT="0" marB="0" anchor="b">
                    <a:lnL>
                      <a:noFill/>
                    </a:lnL>
                    <a:lnR>
                      <a:noFill/>
                    </a:lnR>
                    <a:lnT>
                      <a:noFill/>
                    </a:lnT>
                    <a:lnB>
                      <a:noFill/>
                    </a:lnB>
                  </a:tcPr>
                </a:tc>
                <a:extLst>
                  <a:ext uri="{0D108BD9-81ED-4DB2-BD59-A6C34878D82A}">
                    <a16:rowId xmlns:a16="http://schemas.microsoft.com/office/drawing/2014/main" val="2238805766"/>
                  </a:ext>
                </a:extLst>
              </a:tr>
              <a:tr h="77703">
                <a:tc>
                  <a:txBody>
                    <a:bodyPr/>
                    <a:lstStyle/>
                    <a:p>
                      <a:pPr algn="l" fontAlgn="b"/>
                      <a:r>
                        <a:rPr lang="fr-FR" sz="1050" b="0" i="0" u="none" strike="noStrike">
                          <a:effectLst/>
                          <a:latin typeface="Arial" panose="020B0604020202020204" pitchFamily="34" charset="0"/>
                        </a:rPr>
                        <a:t>Halle aux sports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13 497 €</a:t>
                      </a:r>
                    </a:p>
                  </a:txBody>
                  <a:tcPr marL="0" marR="0" marT="0" marB="0" anchor="b">
                    <a:lnL>
                      <a:noFill/>
                    </a:lnL>
                    <a:lnR>
                      <a:noFill/>
                    </a:lnR>
                    <a:lnT>
                      <a:noFill/>
                    </a:lnT>
                    <a:lnB>
                      <a:noFill/>
                    </a:lnB>
                  </a:tcPr>
                </a:tc>
                <a:extLst>
                  <a:ext uri="{0D108BD9-81ED-4DB2-BD59-A6C34878D82A}">
                    <a16:rowId xmlns:a16="http://schemas.microsoft.com/office/drawing/2014/main" val="2623285235"/>
                  </a:ext>
                </a:extLst>
              </a:tr>
              <a:tr h="77703">
                <a:tc>
                  <a:txBody>
                    <a:bodyPr/>
                    <a:lstStyle/>
                    <a:p>
                      <a:pPr algn="l" fontAlgn="b"/>
                      <a:r>
                        <a:rPr lang="fr-FR" sz="1050" b="0" i="0" u="none" strike="noStrike">
                          <a:effectLst/>
                          <a:latin typeface="Arial" panose="020B0604020202020204" pitchFamily="34" charset="0"/>
                        </a:rPr>
                        <a:t>Parc des sports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12 911 €</a:t>
                      </a:r>
                    </a:p>
                  </a:txBody>
                  <a:tcPr marL="0" marR="0" marT="0" marB="0" anchor="b">
                    <a:lnL>
                      <a:noFill/>
                    </a:lnL>
                    <a:lnR>
                      <a:noFill/>
                    </a:lnR>
                    <a:lnT>
                      <a:noFill/>
                    </a:lnT>
                    <a:lnB>
                      <a:noFill/>
                    </a:lnB>
                  </a:tcPr>
                </a:tc>
                <a:extLst>
                  <a:ext uri="{0D108BD9-81ED-4DB2-BD59-A6C34878D82A}">
                    <a16:rowId xmlns:a16="http://schemas.microsoft.com/office/drawing/2014/main" val="2684869720"/>
                  </a:ext>
                </a:extLst>
              </a:tr>
              <a:tr h="77703">
                <a:tc>
                  <a:txBody>
                    <a:bodyPr/>
                    <a:lstStyle/>
                    <a:p>
                      <a:pPr algn="l" fontAlgn="b"/>
                      <a:r>
                        <a:rPr lang="fr-FR" sz="1050" b="0" i="0" u="none" strike="noStrike">
                          <a:effectLst/>
                          <a:latin typeface="Arial" panose="020B0604020202020204" pitchFamily="34" charset="0"/>
                        </a:rPr>
                        <a:t>Stade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55 979 €</a:t>
                      </a:r>
                    </a:p>
                  </a:txBody>
                  <a:tcPr marL="0" marR="0" marT="0" marB="0" anchor="b">
                    <a:lnL>
                      <a:noFill/>
                    </a:lnL>
                    <a:lnR>
                      <a:noFill/>
                    </a:lnR>
                    <a:lnT>
                      <a:noFill/>
                    </a:lnT>
                    <a:lnB>
                      <a:noFill/>
                    </a:lnB>
                  </a:tcPr>
                </a:tc>
                <a:extLst>
                  <a:ext uri="{0D108BD9-81ED-4DB2-BD59-A6C34878D82A}">
                    <a16:rowId xmlns:a16="http://schemas.microsoft.com/office/drawing/2014/main" val="767468205"/>
                  </a:ext>
                </a:extLst>
              </a:tr>
              <a:tr h="77703">
                <a:tc>
                  <a:txBody>
                    <a:bodyPr/>
                    <a:lstStyle/>
                    <a:p>
                      <a:pPr algn="l" fontAlgn="b"/>
                      <a:r>
                        <a:rPr lang="fr-FR" sz="1050" b="0" i="0" u="none" strike="noStrike">
                          <a:effectLst/>
                          <a:latin typeface="Arial" panose="020B0604020202020204" pitchFamily="34" charset="0"/>
                        </a:rPr>
                        <a:t>Terrains de proximité:Terrain Bi Cross…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4 000 €</a:t>
                      </a:r>
                    </a:p>
                  </a:txBody>
                  <a:tcPr marL="0" marR="0" marT="0" marB="0" anchor="b">
                    <a:lnL>
                      <a:noFill/>
                    </a:lnL>
                    <a:lnR>
                      <a:noFill/>
                    </a:lnR>
                    <a:lnT>
                      <a:noFill/>
                    </a:lnT>
                    <a:lnB>
                      <a:noFill/>
                    </a:lnB>
                  </a:tcPr>
                </a:tc>
                <a:extLst>
                  <a:ext uri="{0D108BD9-81ED-4DB2-BD59-A6C34878D82A}">
                    <a16:rowId xmlns:a16="http://schemas.microsoft.com/office/drawing/2014/main" val="248555864"/>
                  </a:ext>
                </a:extLst>
              </a:tr>
              <a:tr h="77703">
                <a:tc>
                  <a:txBody>
                    <a:bodyPr/>
                    <a:lstStyle/>
                    <a:p>
                      <a:pPr algn="l" fontAlgn="b"/>
                      <a:r>
                        <a:rPr lang="fr-FR" sz="1050" b="1" i="0" u="none" strike="noStrike">
                          <a:solidFill>
                            <a:srgbClr val="000000"/>
                          </a:solidFill>
                          <a:effectLst/>
                          <a:latin typeface="Arial" panose="020B0604020202020204" pitchFamily="34" charset="0"/>
                        </a:rPr>
                        <a:t>Tourisme et Cadre de vie</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68 597 €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947435942"/>
                  </a:ext>
                </a:extLst>
              </a:tr>
              <a:tr h="77703">
                <a:tc>
                  <a:txBody>
                    <a:bodyPr/>
                    <a:lstStyle/>
                    <a:p>
                      <a:pPr algn="l" fontAlgn="b"/>
                      <a:r>
                        <a:rPr lang="fr-FR" sz="1050" b="0" i="0" u="none" strike="noStrike" dirty="0">
                          <a:effectLst/>
                          <a:latin typeface="Arial" panose="020B0604020202020204" pitchFamily="34" charset="0"/>
                        </a:rPr>
                        <a:t>Aménagement floral et paysager</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2 000 €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889049971"/>
                  </a:ext>
                </a:extLst>
              </a:tr>
              <a:tr h="77703">
                <a:tc>
                  <a:txBody>
                    <a:bodyPr/>
                    <a:lstStyle/>
                    <a:p>
                      <a:pPr algn="l" fontAlgn="b"/>
                      <a:r>
                        <a:rPr lang="fr-FR" sz="1050" b="0" i="0" u="none" strike="noStrike">
                          <a:effectLst/>
                          <a:latin typeface="Arial" panose="020B0604020202020204" pitchFamily="34" charset="0"/>
                        </a:rPr>
                        <a:t>Bois des Epinnettes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2455375314"/>
                  </a:ext>
                </a:extLst>
              </a:tr>
              <a:tr h="77703">
                <a:tc>
                  <a:txBody>
                    <a:bodyPr/>
                    <a:lstStyle/>
                    <a:p>
                      <a:pPr algn="l" fontAlgn="b"/>
                      <a:r>
                        <a:rPr lang="fr-FR" sz="1050" b="0" i="0" u="none" strike="noStrike">
                          <a:effectLst/>
                          <a:latin typeface="Arial" panose="020B0604020202020204" pitchFamily="34" charset="0"/>
                        </a:rPr>
                        <a:t>Camping</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17 500 €</a:t>
                      </a:r>
                    </a:p>
                  </a:txBody>
                  <a:tcPr marL="0" marR="0" marT="0" marB="0" anchor="b">
                    <a:lnL>
                      <a:noFill/>
                    </a:lnL>
                    <a:lnR>
                      <a:noFill/>
                    </a:lnR>
                    <a:lnT>
                      <a:noFill/>
                    </a:lnT>
                    <a:lnB>
                      <a:noFill/>
                    </a:lnB>
                  </a:tcPr>
                </a:tc>
                <a:extLst>
                  <a:ext uri="{0D108BD9-81ED-4DB2-BD59-A6C34878D82A}">
                    <a16:rowId xmlns:a16="http://schemas.microsoft.com/office/drawing/2014/main" val="4107973149"/>
                  </a:ext>
                </a:extLst>
              </a:tr>
              <a:tr h="77703">
                <a:tc>
                  <a:txBody>
                    <a:bodyPr/>
                    <a:lstStyle/>
                    <a:p>
                      <a:pPr algn="l" fontAlgn="b"/>
                      <a:r>
                        <a:rPr lang="fr-FR" sz="1050" b="0" i="0" u="none" strike="noStrike">
                          <a:effectLst/>
                          <a:latin typeface="Arial" panose="020B0604020202020204" pitchFamily="34" charset="0"/>
                        </a:rPr>
                        <a:t>Illuminations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17 197 €</a:t>
                      </a:r>
                    </a:p>
                  </a:txBody>
                  <a:tcPr marL="0" marR="0" marT="0" marB="0" anchor="b">
                    <a:lnL>
                      <a:noFill/>
                    </a:lnL>
                    <a:lnR>
                      <a:noFill/>
                    </a:lnR>
                    <a:lnT>
                      <a:noFill/>
                    </a:lnT>
                    <a:lnB>
                      <a:noFill/>
                    </a:lnB>
                  </a:tcPr>
                </a:tc>
                <a:extLst>
                  <a:ext uri="{0D108BD9-81ED-4DB2-BD59-A6C34878D82A}">
                    <a16:rowId xmlns:a16="http://schemas.microsoft.com/office/drawing/2014/main" val="2533960741"/>
                  </a:ext>
                </a:extLst>
              </a:tr>
              <a:tr h="77703">
                <a:tc>
                  <a:txBody>
                    <a:bodyPr/>
                    <a:lstStyle/>
                    <a:p>
                      <a:pPr algn="l" fontAlgn="b"/>
                      <a:r>
                        <a:rPr lang="fr-FR" sz="1050" b="0" i="0" u="none" strike="noStrike">
                          <a:effectLst/>
                          <a:latin typeface="Arial" panose="020B0604020202020204" pitchFamily="34" charset="0"/>
                        </a:rPr>
                        <a:t>Matériel Espaces Verts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21 900 €</a:t>
                      </a:r>
                    </a:p>
                  </a:txBody>
                  <a:tcPr marL="0" marR="0" marT="0" marB="0" anchor="b">
                    <a:lnL>
                      <a:noFill/>
                    </a:lnL>
                    <a:lnR>
                      <a:noFill/>
                    </a:lnR>
                    <a:lnT>
                      <a:noFill/>
                    </a:lnT>
                    <a:lnB>
                      <a:noFill/>
                    </a:lnB>
                  </a:tcPr>
                </a:tc>
                <a:extLst>
                  <a:ext uri="{0D108BD9-81ED-4DB2-BD59-A6C34878D82A}">
                    <a16:rowId xmlns:a16="http://schemas.microsoft.com/office/drawing/2014/main" val="1029583686"/>
                  </a:ext>
                </a:extLst>
              </a:tr>
              <a:tr h="77703">
                <a:tc>
                  <a:txBody>
                    <a:bodyPr/>
                    <a:lstStyle/>
                    <a:p>
                      <a:pPr algn="l" fontAlgn="b"/>
                      <a:r>
                        <a:rPr lang="fr-FR" sz="1050" b="1" i="0" u="none" strike="noStrike" dirty="0">
                          <a:solidFill>
                            <a:srgbClr val="000000"/>
                          </a:solidFill>
                          <a:effectLst/>
                          <a:latin typeface="Arial" panose="020B0604020202020204" pitchFamily="34" charset="0"/>
                        </a:rPr>
                        <a:t>Urbanisme</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44 660 €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519868710"/>
                  </a:ext>
                </a:extLst>
              </a:tr>
              <a:tr h="77703">
                <a:tc>
                  <a:txBody>
                    <a:bodyPr/>
                    <a:lstStyle/>
                    <a:p>
                      <a:pPr algn="l" fontAlgn="b"/>
                      <a:r>
                        <a:rPr lang="fr-FR" sz="1050" b="0" i="0" u="none" strike="noStrike">
                          <a:effectLst/>
                          <a:latin typeface="Arial" panose="020B0604020202020204" pitchFamily="34" charset="0"/>
                        </a:rPr>
                        <a:t>Eclairage public</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13 000 €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563559541"/>
                  </a:ext>
                </a:extLst>
              </a:tr>
              <a:tr h="77703">
                <a:tc>
                  <a:txBody>
                    <a:bodyPr/>
                    <a:lstStyle/>
                    <a:p>
                      <a:pPr algn="l" fontAlgn="b"/>
                      <a:r>
                        <a:rPr lang="fr-FR" sz="1050" b="0" i="0" u="none" strike="noStrike" dirty="0">
                          <a:effectLst/>
                          <a:latin typeface="Arial" panose="020B0604020202020204" pitchFamily="34" charset="0"/>
                        </a:rPr>
                        <a:t>PLU</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31 660 €</a:t>
                      </a:r>
                    </a:p>
                  </a:txBody>
                  <a:tcPr marL="0" marR="0" marT="0" marB="0" anchor="b">
                    <a:lnL>
                      <a:noFill/>
                    </a:lnL>
                    <a:lnR>
                      <a:noFill/>
                    </a:lnR>
                    <a:lnT>
                      <a:noFill/>
                    </a:lnT>
                    <a:lnB>
                      <a:noFill/>
                    </a:lnB>
                  </a:tcPr>
                </a:tc>
                <a:extLst>
                  <a:ext uri="{0D108BD9-81ED-4DB2-BD59-A6C34878D82A}">
                    <a16:rowId xmlns:a16="http://schemas.microsoft.com/office/drawing/2014/main" val="67527159"/>
                  </a:ext>
                </a:extLst>
              </a:tr>
              <a:tr h="77703">
                <a:tc>
                  <a:txBody>
                    <a:bodyPr/>
                    <a:lstStyle/>
                    <a:p>
                      <a:pPr algn="l" fontAlgn="b"/>
                      <a:r>
                        <a:rPr lang="fr-FR" sz="1050" b="1" i="0" u="none" strike="noStrike">
                          <a:solidFill>
                            <a:srgbClr val="000000"/>
                          </a:solidFill>
                          <a:effectLst/>
                          <a:latin typeface="Arial" panose="020B0604020202020204" pitchFamily="34" charset="0"/>
                        </a:rPr>
                        <a:t>Voirie et réseaux divers</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132 702 €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669446369"/>
                  </a:ext>
                </a:extLst>
              </a:tr>
              <a:tr h="77703">
                <a:tc>
                  <a:txBody>
                    <a:bodyPr/>
                    <a:lstStyle/>
                    <a:p>
                      <a:pPr algn="l" fontAlgn="b"/>
                      <a:r>
                        <a:rPr lang="fr-FR" sz="1050" b="0" i="0" u="none" strike="noStrike">
                          <a:effectLst/>
                          <a:latin typeface="Arial" panose="020B0604020202020204" pitchFamily="34" charset="0"/>
                        </a:rPr>
                        <a:t>Aménagement Centre Ville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2 500 €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906392917"/>
                  </a:ext>
                </a:extLst>
              </a:tr>
              <a:tr h="77703">
                <a:tc>
                  <a:txBody>
                    <a:bodyPr/>
                    <a:lstStyle/>
                    <a:p>
                      <a:pPr algn="l" fontAlgn="b"/>
                      <a:r>
                        <a:rPr lang="fr-FR" sz="1050" b="0" i="0" u="none" strike="noStrike">
                          <a:effectLst/>
                          <a:latin typeface="Arial" panose="020B0604020202020204" pitchFamily="34" charset="0"/>
                        </a:rPr>
                        <a:t>Aménagement Route des Epinettes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283113025"/>
                  </a:ext>
                </a:extLst>
              </a:tr>
              <a:tr h="77703">
                <a:tc>
                  <a:txBody>
                    <a:bodyPr/>
                    <a:lstStyle/>
                    <a:p>
                      <a:pPr algn="l" fontAlgn="b"/>
                      <a:r>
                        <a:rPr lang="fr-FR" sz="1050" b="0" i="0" u="none" strike="noStrike" dirty="0">
                          <a:effectLst/>
                          <a:latin typeface="Arial" panose="020B0604020202020204" pitchFamily="34" charset="0"/>
                        </a:rPr>
                        <a:t>Signalisation</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7 556 €</a:t>
                      </a:r>
                    </a:p>
                  </a:txBody>
                  <a:tcPr marL="0" marR="0" marT="0" marB="0" anchor="b">
                    <a:lnL>
                      <a:noFill/>
                    </a:lnL>
                    <a:lnR>
                      <a:noFill/>
                    </a:lnR>
                    <a:lnT>
                      <a:noFill/>
                    </a:lnT>
                    <a:lnB>
                      <a:noFill/>
                    </a:lnB>
                  </a:tcPr>
                </a:tc>
                <a:extLst>
                  <a:ext uri="{0D108BD9-81ED-4DB2-BD59-A6C34878D82A}">
                    <a16:rowId xmlns:a16="http://schemas.microsoft.com/office/drawing/2014/main" val="4248536481"/>
                  </a:ext>
                </a:extLst>
              </a:tr>
              <a:tr h="77703">
                <a:tc>
                  <a:txBody>
                    <a:bodyPr/>
                    <a:lstStyle/>
                    <a:p>
                      <a:pPr algn="l" fontAlgn="b"/>
                      <a:r>
                        <a:rPr lang="fr-FR" sz="1050" b="0" i="0" u="none" strike="noStrike">
                          <a:effectLst/>
                          <a:latin typeface="Arial" panose="020B0604020202020204" pitchFamily="34" charset="0"/>
                        </a:rPr>
                        <a:t>Travaux de voirie</a:t>
                      </a:r>
                    </a:p>
                  </a:txBody>
                  <a:tcPr marL="45800"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112 646 €</a:t>
                      </a:r>
                    </a:p>
                  </a:txBody>
                  <a:tcPr marL="0" marR="0" marT="0" marB="0" anchor="b">
                    <a:lnL>
                      <a:noFill/>
                    </a:lnL>
                    <a:lnR>
                      <a:noFill/>
                    </a:lnR>
                    <a:lnT>
                      <a:noFill/>
                    </a:lnT>
                    <a:lnB>
                      <a:noFill/>
                    </a:lnB>
                  </a:tcPr>
                </a:tc>
                <a:extLst>
                  <a:ext uri="{0D108BD9-81ED-4DB2-BD59-A6C34878D82A}">
                    <a16:rowId xmlns:a16="http://schemas.microsoft.com/office/drawing/2014/main" val="762413939"/>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915194837"/>
              </p:ext>
            </p:extLst>
          </p:nvPr>
        </p:nvGraphicFramePr>
        <p:xfrm>
          <a:off x="263352" y="764704"/>
          <a:ext cx="5400600" cy="4800600"/>
        </p:xfrm>
        <a:graphic>
          <a:graphicData uri="http://schemas.openxmlformats.org/drawingml/2006/table">
            <a:tbl>
              <a:tblPr/>
              <a:tblGrid>
                <a:gridCol w="3880483">
                  <a:extLst>
                    <a:ext uri="{9D8B030D-6E8A-4147-A177-3AD203B41FA5}">
                      <a16:colId xmlns:a16="http://schemas.microsoft.com/office/drawing/2014/main" val="1930309864"/>
                    </a:ext>
                  </a:extLst>
                </a:gridCol>
                <a:gridCol w="1520117">
                  <a:extLst>
                    <a:ext uri="{9D8B030D-6E8A-4147-A177-3AD203B41FA5}">
                      <a16:colId xmlns:a16="http://schemas.microsoft.com/office/drawing/2014/main" val="1804030243"/>
                    </a:ext>
                  </a:extLst>
                </a:gridCol>
              </a:tblGrid>
              <a:tr h="77703">
                <a:tc>
                  <a:txBody>
                    <a:bodyPr/>
                    <a:lstStyle/>
                    <a:p>
                      <a:pPr algn="l" fontAlgn="b"/>
                      <a:r>
                        <a:rPr lang="fr-FR" sz="1050" b="1" i="0" u="none" strike="noStrike" dirty="0">
                          <a:solidFill>
                            <a:srgbClr val="000000"/>
                          </a:solidFill>
                          <a:effectLst/>
                          <a:latin typeface="Arial" panose="020B0604020202020204" pitchFamily="34" charset="0"/>
                        </a:rPr>
                        <a:t>Culture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89 000 €</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4130793390"/>
                  </a:ext>
                </a:extLst>
              </a:tr>
              <a:tr h="77703">
                <a:tc>
                  <a:txBody>
                    <a:bodyPr/>
                    <a:lstStyle/>
                    <a:p>
                      <a:pPr algn="l" fontAlgn="b"/>
                      <a:r>
                        <a:rPr lang="fr-FR" sz="1050" b="0" i="0" u="none" strike="noStrike" dirty="0">
                          <a:effectLst/>
                          <a:latin typeface="Arial" panose="020B0604020202020204" pitchFamily="34" charset="0"/>
                        </a:rPr>
                        <a:t>Médiathèque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29 000 €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044671272"/>
                  </a:ext>
                </a:extLst>
              </a:tr>
              <a:tr h="77703">
                <a:tc>
                  <a:txBody>
                    <a:bodyPr/>
                    <a:lstStyle/>
                    <a:p>
                      <a:pPr algn="l" fontAlgn="b"/>
                      <a:r>
                        <a:rPr lang="fr-FR" sz="1050" b="0" i="0" u="none" strike="noStrike" dirty="0">
                          <a:effectLst/>
                          <a:latin typeface="Arial" panose="020B0604020202020204" pitchFamily="34" charset="0"/>
                        </a:rPr>
                        <a:t>Participation Espace Artistique </a:t>
                      </a:r>
                      <a:r>
                        <a:rPr lang="fr-FR" sz="1050" b="0" i="0" u="none" strike="noStrike" dirty="0" err="1">
                          <a:effectLst/>
                          <a:latin typeface="Arial" panose="020B0604020202020204" pitchFamily="34" charset="0"/>
                        </a:rPr>
                        <a:t>Cdc</a:t>
                      </a:r>
                      <a:endParaRPr lang="fr-FR" sz="1050" b="0" i="0" u="none" strike="noStrike" dirty="0">
                        <a:effectLst/>
                        <a:latin typeface="Arial" panose="020B0604020202020204" pitchFamily="34" charset="0"/>
                      </a:endParaRP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60 000 €</a:t>
                      </a:r>
                    </a:p>
                  </a:txBody>
                  <a:tcPr marL="0" marR="0" marT="0" marB="0" anchor="b">
                    <a:lnL>
                      <a:noFill/>
                    </a:lnL>
                    <a:lnR>
                      <a:noFill/>
                    </a:lnR>
                    <a:lnT>
                      <a:noFill/>
                    </a:lnT>
                    <a:lnB>
                      <a:noFill/>
                    </a:lnB>
                  </a:tcPr>
                </a:tc>
                <a:extLst>
                  <a:ext uri="{0D108BD9-81ED-4DB2-BD59-A6C34878D82A}">
                    <a16:rowId xmlns:a16="http://schemas.microsoft.com/office/drawing/2014/main" val="1451385699"/>
                  </a:ext>
                </a:extLst>
              </a:tr>
              <a:tr h="77703">
                <a:tc>
                  <a:txBody>
                    <a:bodyPr/>
                    <a:lstStyle/>
                    <a:p>
                      <a:pPr algn="l" fontAlgn="b"/>
                      <a:r>
                        <a:rPr lang="fr-FR" sz="1050" b="1" i="0" u="none" strike="noStrike" dirty="0">
                          <a:solidFill>
                            <a:srgbClr val="000000"/>
                          </a:solidFill>
                          <a:effectLst/>
                          <a:latin typeface="Arial" panose="020B0604020202020204" pitchFamily="34" charset="0"/>
                        </a:rPr>
                        <a:t>Enfance Education</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87 000 €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096177363"/>
                  </a:ext>
                </a:extLst>
              </a:tr>
              <a:tr h="77703">
                <a:tc>
                  <a:txBody>
                    <a:bodyPr/>
                    <a:lstStyle/>
                    <a:p>
                      <a:pPr algn="l" fontAlgn="b"/>
                      <a:r>
                        <a:rPr lang="fr-FR" sz="1050" b="0" i="0" u="none" strike="noStrike">
                          <a:effectLst/>
                          <a:latin typeface="Arial" panose="020B0604020202020204" pitchFamily="34" charset="0"/>
                        </a:rPr>
                        <a:t>CMJ</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rPr>
                        <a:t>4 000 €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878162371"/>
                  </a:ext>
                </a:extLst>
              </a:tr>
              <a:tr h="77703">
                <a:tc>
                  <a:txBody>
                    <a:bodyPr/>
                    <a:lstStyle/>
                    <a:p>
                      <a:pPr algn="l" fontAlgn="b"/>
                      <a:r>
                        <a:rPr lang="fr-FR" sz="1050" b="0" i="0" u="none" strike="noStrike">
                          <a:effectLst/>
                          <a:latin typeface="Arial" panose="020B0604020202020204" pitchFamily="34" charset="0"/>
                        </a:rPr>
                        <a:t>Ecole Chataigniers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3769022268"/>
                  </a:ext>
                </a:extLst>
              </a:tr>
              <a:tr h="77703">
                <a:tc>
                  <a:txBody>
                    <a:bodyPr/>
                    <a:lstStyle/>
                    <a:p>
                      <a:pPr algn="l" fontAlgn="b"/>
                      <a:r>
                        <a:rPr lang="fr-FR" sz="1050" b="0" i="0" u="none" strike="noStrike" dirty="0">
                          <a:effectLst/>
                          <a:latin typeface="Arial" panose="020B0604020202020204" pitchFamily="34" charset="0"/>
                        </a:rPr>
                        <a:t>Ecole Renardière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33 000 €</a:t>
                      </a:r>
                    </a:p>
                  </a:txBody>
                  <a:tcPr marL="0" marR="0" marT="0" marB="0" anchor="b">
                    <a:lnL>
                      <a:noFill/>
                    </a:lnL>
                    <a:lnR>
                      <a:noFill/>
                    </a:lnR>
                    <a:lnT>
                      <a:noFill/>
                    </a:lnT>
                    <a:lnB>
                      <a:noFill/>
                    </a:lnB>
                  </a:tcPr>
                </a:tc>
                <a:extLst>
                  <a:ext uri="{0D108BD9-81ED-4DB2-BD59-A6C34878D82A}">
                    <a16:rowId xmlns:a16="http://schemas.microsoft.com/office/drawing/2014/main" val="789315805"/>
                  </a:ext>
                </a:extLst>
              </a:tr>
              <a:tr h="77703">
                <a:tc>
                  <a:txBody>
                    <a:bodyPr/>
                    <a:lstStyle/>
                    <a:p>
                      <a:pPr algn="l" fontAlgn="b"/>
                      <a:r>
                        <a:rPr lang="fr-FR" sz="1050" b="0" i="0" u="none" strike="noStrike" dirty="0">
                          <a:effectLst/>
                          <a:latin typeface="Arial" panose="020B0604020202020204" pitchFamily="34" charset="0"/>
                        </a:rPr>
                        <a:t>Enfance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16 000 €</a:t>
                      </a:r>
                    </a:p>
                  </a:txBody>
                  <a:tcPr marL="0" marR="0" marT="0" marB="0" anchor="b">
                    <a:lnL>
                      <a:noFill/>
                    </a:lnL>
                    <a:lnR>
                      <a:noFill/>
                    </a:lnR>
                    <a:lnT>
                      <a:noFill/>
                    </a:lnT>
                    <a:lnB>
                      <a:noFill/>
                    </a:lnB>
                  </a:tcPr>
                </a:tc>
                <a:extLst>
                  <a:ext uri="{0D108BD9-81ED-4DB2-BD59-A6C34878D82A}">
                    <a16:rowId xmlns:a16="http://schemas.microsoft.com/office/drawing/2014/main" val="2244482850"/>
                  </a:ext>
                </a:extLst>
              </a:tr>
              <a:tr h="77703">
                <a:tc>
                  <a:txBody>
                    <a:bodyPr/>
                    <a:lstStyle/>
                    <a:p>
                      <a:pPr algn="l" fontAlgn="b"/>
                      <a:r>
                        <a:rPr lang="fr-FR" sz="1050" b="0" i="0" u="none" strike="noStrike">
                          <a:effectLst/>
                          <a:latin typeface="Arial" panose="020B0604020202020204" pitchFamily="34" charset="0"/>
                        </a:rPr>
                        <a:t>Mobilier scolaire, moyens informatiques et jeux de cours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12 000 €</a:t>
                      </a:r>
                    </a:p>
                  </a:txBody>
                  <a:tcPr marL="0" marR="0" marT="0" marB="0" anchor="b">
                    <a:lnL>
                      <a:noFill/>
                    </a:lnL>
                    <a:lnR>
                      <a:noFill/>
                    </a:lnR>
                    <a:lnT>
                      <a:noFill/>
                    </a:lnT>
                    <a:lnB>
                      <a:noFill/>
                    </a:lnB>
                  </a:tcPr>
                </a:tc>
                <a:extLst>
                  <a:ext uri="{0D108BD9-81ED-4DB2-BD59-A6C34878D82A}">
                    <a16:rowId xmlns:a16="http://schemas.microsoft.com/office/drawing/2014/main" val="434958932"/>
                  </a:ext>
                </a:extLst>
              </a:tr>
              <a:tr h="77703">
                <a:tc>
                  <a:txBody>
                    <a:bodyPr/>
                    <a:lstStyle/>
                    <a:p>
                      <a:pPr algn="l" fontAlgn="b"/>
                      <a:r>
                        <a:rPr lang="fr-FR" sz="1050" b="0" i="0" u="none" strike="noStrike">
                          <a:effectLst/>
                          <a:latin typeface="Arial" panose="020B0604020202020204" pitchFamily="34" charset="0"/>
                        </a:rPr>
                        <a:t>Restructuration des Ecoles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12 000 €</a:t>
                      </a:r>
                    </a:p>
                  </a:txBody>
                  <a:tcPr marL="0" marR="0" marT="0" marB="0" anchor="b">
                    <a:lnL>
                      <a:noFill/>
                    </a:lnL>
                    <a:lnR>
                      <a:noFill/>
                    </a:lnR>
                    <a:lnT>
                      <a:noFill/>
                    </a:lnT>
                    <a:lnB>
                      <a:noFill/>
                    </a:lnB>
                  </a:tcPr>
                </a:tc>
                <a:extLst>
                  <a:ext uri="{0D108BD9-81ED-4DB2-BD59-A6C34878D82A}">
                    <a16:rowId xmlns:a16="http://schemas.microsoft.com/office/drawing/2014/main" val="1456057788"/>
                  </a:ext>
                </a:extLst>
              </a:tr>
              <a:tr h="77703">
                <a:tc>
                  <a:txBody>
                    <a:bodyPr/>
                    <a:lstStyle/>
                    <a:p>
                      <a:pPr algn="l" fontAlgn="b"/>
                      <a:r>
                        <a:rPr lang="fr-FR" sz="1050" b="1" i="0" u="none" strike="noStrike">
                          <a:solidFill>
                            <a:srgbClr val="000000"/>
                          </a:solidFill>
                          <a:effectLst/>
                          <a:latin typeface="Arial" panose="020B0604020202020204" pitchFamily="34" charset="0"/>
                        </a:rPr>
                        <a:t>Restauration Municipale</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38 600 €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718264506"/>
                  </a:ext>
                </a:extLst>
              </a:tr>
              <a:tr h="77703">
                <a:tc>
                  <a:txBody>
                    <a:bodyPr/>
                    <a:lstStyle/>
                    <a:p>
                      <a:pPr algn="l" fontAlgn="b"/>
                      <a:r>
                        <a:rPr lang="fr-FR" sz="1050" b="0" i="0" u="none" strike="noStrike" dirty="0">
                          <a:effectLst/>
                          <a:latin typeface="Arial" panose="020B0604020202020204" pitchFamily="34" charset="0"/>
                        </a:rPr>
                        <a:t>Acquisition Matériel </a:t>
                      </a:r>
                      <a:r>
                        <a:rPr lang="fr-FR" sz="1050" b="0" i="0" u="none" strike="noStrike" dirty="0" err="1">
                          <a:effectLst/>
                          <a:latin typeface="Arial" panose="020B0604020202020204" pitchFamily="34" charset="0"/>
                        </a:rPr>
                        <a:t>rest</a:t>
                      </a:r>
                      <a:r>
                        <a:rPr lang="fr-FR" sz="1050" b="0" i="0" u="none" strike="noStrike" dirty="0">
                          <a:effectLst/>
                          <a:latin typeface="Arial" panose="020B0604020202020204" pitchFamily="34" charset="0"/>
                        </a:rPr>
                        <a:t>. Scolaire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2 600 €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724035293"/>
                  </a:ext>
                </a:extLst>
              </a:tr>
              <a:tr h="77703">
                <a:tc>
                  <a:txBody>
                    <a:bodyPr/>
                    <a:lstStyle/>
                    <a:p>
                      <a:pPr algn="l" fontAlgn="b"/>
                      <a:r>
                        <a:rPr lang="fr-FR" sz="1050" b="0" i="0" u="none" strike="noStrike" dirty="0">
                          <a:effectLst/>
                          <a:latin typeface="Arial" panose="020B0604020202020204" pitchFamily="34" charset="0"/>
                        </a:rPr>
                        <a:t>Cuisine Centrale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25 000 €</a:t>
                      </a:r>
                    </a:p>
                  </a:txBody>
                  <a:tcPr marL="0" marR="0" marT="0" marB="0" anchor="b">
                    <a:lnL>
                      <a:noFill/>
                    </a:lnL>
                    <a:lnR>
                      <a:noFill/>
                    </a:lnR>
                    <a:lnT>
                      <a:noFill/>
                    </a:lnT>
                    <a:lnB>
                      <a:noFill/>
                    </a:lnB>
                  </a:tcPr>
                </a:tc>
                <a:extLst>
                  <a:ext uri="{0D108BD9-81ED-4DB2-BD59-A6C34878D82A}">
                    <a16:rowId xmlns:a16="http://schemas.microsoft.com/office/drawing/2014/main" val="4053820220"/>
                  </a:ext>
                </a:extLst>
              </a:tr>
              <a:tr h="77703">
                <a:tc>
                  <a:txBody>
                    <a:bodyPr/>
                    <a:lstStyle/>
                    <a:p>
                      <a:pPr algn="l" fontAlgn="b"/>
                      <a:r>
                        <a:rPr lang="fr-FR" sz="1050" b="0" i="0" u="none" strike="noStrike">
                          <a:effectLst/>
                          <a:latin typeface="Arial" panose="020B0604020202020204" pitchFamily="34" charset="0"/>
                        </a:rPr>
                        <a:t>Restaurant scolaire Renardière</a:t>
                      </a:r>
                    </a:p>
                  </a:txBody>
                  <a:tcPr marL="45800"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11 000 €</a:t>
                      </a:r>
                    </a:p>
                  </a:txBody>
                  <a:tcPr marL="0" marR="0" marT="0" marB="0" anchor="b">
                    <a:lnL>
                      <a:noFill/>
                    </a:lnL>
                    <a:lnR>
                      <a:noFill/>
                    </a:lnR>
                    <a:lnT>
                      <a:noFill/>
                    </a:lnT>
                    <a:lnB>
                      <a:noFill/>
                    </a:lnB>
                  </a:tcPr>
                </a:tc>
                <a:extLst>
                  <a:ext uri="{0D108BD9-81ED-4DB2-BD59-A6C34878D82A}">
                    <a16:rowId xmlns:a16="http://schemas.microsoft.com/office/drawing/2014/main" val="4197241880"/>
                  </a:ext>
                </a:extLst>
              </a:tr>
              <a:tr h="77703">
                <a:tc>
                  <a:txBody>
                    <a:bodyPr/>
                    <a:lstStyle/>
                    <a:p>
                      <a:pPr algn="l" fontAlgn="b"/>
                      <a:r>
                        <a:rPr lang="fr-FR" sz="1050" b="1" i="0" u="none" strike="noStrike" dirty="0">
                          <a:solidFill>
                            <a:srgbClr val="000000"/>
                          </a:solidFill>
                          <a:effectLst/>
                          <a:latin typeface="Arial" panose="020B0604020202020204" pitchFamily="34" charset="0"/>
                        </a:rPr>
                        <a:t>Sécurité</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dirty="0">
                          <a:solidFill>
                            <a:srgbClr val="000000"/>
                          </a:solidFill>
                          <a:effectLst/>
                          <a:latin typeface="Arial" panose="020B0604020202020204" pitchFamily="34" charset="0"/>
                        </a:rPr>
                        <a:t>79 000 €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929762021"/>
                  </a:ext>
                </a:extLst>
              </a:tr>
              <a:tr h="146939">
                <a:tc>
                  <a:txBody>
                    <a:bodyPr/>
                    <a:lstStyle/>
                    <a:p>
                      <a:pPr algn="l" fontAlgn="b"/>
                      <a:r>
                        <a:rPr lang="fr-FR" sz="1050" b="0" i="0" u="none" strike="noStrike" dirty="0">
                          <a:effectLst/>
                          <a:latin typeface="Arial" panose="020B0604020202020204" pitchFamily="34" charset="0"/>
                        </a:rPr>
                        <a:t>Police municipale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79 000 €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495844080"/>
                  </a:ext>
                </a:extLst>
              </a:tr>
              <a:tr h="77703">
                <a:tc>
                  <a:txBody>
                    <a:bodyPr/>
                    <a:lstStyle/>
                    <a:p>
                      <a:pPr algn="l" fontAlgn="b"/>
                      <a:r>
                        <a:rPr lang="fr-FR" sz="1050" b="1" i="0" u="none" strike="noStrike" dirty="0">
                          <a:solidFill>
                            <a:srgbClr val="000000"/>
                          </a:solidFill>
                          <a:effectLst/>
                          <a:latin typeface="Arial" panose="020B0604020202020204" pitchFamily="34" charset="0"/>
                        </a:rPr>
                        <a:t>Services généraux</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50" b="1" i="0" u="none" strike="noStrike">
                          <a:solidFill>
                            <a:srgbClr val="000000"/>
                          </a:solidFill>
                          <a:effectLst/>
                          <a:latin typeface="Arial" panose="020B0604020202020204" pitchFamily="34" charset="0"/>
                        </a:rPr>
                        <a:t>176 073 €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250647349"/>
                  </a:ext>
                </a:extLst>
              </a:tr>
              <a:tr h="77703">
                <a:tc>
                  <a:txBody>
                    <a:bodyPr/>
                    <a:lstStyle/>
                    <a:p>
                      <a:pPr algn="l" fontAlgn="b"/>
                      <a:r>
                        <a:rPr lang="fr-FR" sz="1050" b="0" i="0" u="none" strike="noStrike" dirty="0">
                          <a:effectLst/>
                          <a:latin typeface="Arial" panose="020B0604020202020204" pitchFamily="34" charset="0"/>
                        </a:rPr>
                        <a:t> Annexe Mairie</a:t>
                      </a:r>
                    </a:p>
                  </a:txBody>
                  <a:tcPr marL="458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rPr>
                        <a:t>3 000 €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928082071"/>
                  </a:ext>
                </a:extLst>
              </a:tr>
              <a:tr h="77703">
                <a:tc>
                  <a:txBody>
                    <a:bodyPr/>
                    <a:lstStyle/>
                    <a:p>
                      <a:pPr algn="l" fontAlgn="b"/>
                      <a:r>
                        <a:rPr lang="fr-FR" sz="1050" b="0" i="0" u="none" strike="noStrike" dirty="0">
                          <a:effectLst/>
                          <a:latin typeface="Arial" panose="020B0604020202020204" pitchFamily="34" charset="0"/>
                        </a:rPr>
                        <a:t>Acquisitions foncières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5 000 €</a:t>
                      </a:r>
                    </a:p>
                  </a:txBody>
                  <a:tcPr marL="0" marR="0" marT="0" marB="0" anchor="b">
                    <a:lnL>
                      <a:noFill/>
                    </a:lnL>
                    <a:lnR>
                      <a:noFill/>
                    </a:lnR>
                    <a:lnT>
                      <a:noFill/>
                    </a:lnT>
                    <a:lnB>
                      <a:noFill/>
                    </a:lnB>
                  </a:tcPr>
                </a:tc>
                <a:extLst>
                  <a:ext uri="{0D108BD9-81ED-4DB2-BD59-A6C34878D82A}">
                    <a16:rowId xmlns:a16="http://schemas.microsoft.com/office/drawing/2014/main" val="4132250038"/>
                  </a:ext>
                </a:extLst>
              </a:tr>
              <a:tr h="77703">
                <a:tc>
                  <a:txBody>
                    <a:bodyPr/>
                    <a:lstStyle/>
                    <a:p>
                      <a:pPr algn="l" fontAlgn="b"/>
                      <a:r>
                        <a:rPr lang="fr-FR" sz="1050" b="0" i="0" u="none" strike="noStrike" dirty="0">
                          <a:effectLst/>
                          <a:latin typeface="Arial" panose="020B0604020202020204" pitchFamily="34" charset="0"/>
                        </a:rPr>
                        <a:t>Aménagement Anciens Ateliers municipaux</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4 500 €</a:t>
                      </a:r>
                    </a:p>
                  </a:txBody>
                  <a:tcPr marL="0" marR="0" marT="0" marB="0" anchor="b">
                    <a:lnL>
                      <a:noFill/>
                    </a:lnL>
                    <a:lnR>
                      <a:noFill/>
                    </a:lnR>
                    <a:lnT>
                      <a:noFill/>
                    </a:lnT>
                    <a:lnB>
                      <a:noFill/>
                    </a:lnB>
                  </a:tcPr>
                </a:tc>
                <a:extLst>
                  <a:ext uri="{0D108BD9-81ED-4DB2-BD59-A6C34878D82A}">
                    <a16:rowId xmlns:a16="http://schemas.microsoft.com/office/drawing/2014/main" val="726509112"/>
                  </a:ext>
                </a:extLst>
              </a:tr>
              <a:tr h="77703">
                <a:tc>
                  <a:txBody>
                    <a:bodyPr/>
                    <a:lstStyle/>
                    <a:p>
                      <a:pPr algn="l" fontAlgn="b"/>
                      <a:r>
                        <a:rPr lang="fr-FR" sz="1050" b="0" i="0" u="none" strike="noStrike" dirty="0">
                          <a:effectLst/>
                          <a:latin typeface="Arial" panose="020B0604020202020204" pitchFamily="34" charset="0"/>
                        </a:rPr>
                        <a:t>Ateliers municipaux</a:t>
                      </a:r>
                    </a:p>
                  </a:txBody>
                  <a:tcPr marL="45800"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6 344 €</a:t>
                      </a:r>
                    </a:p>
                  </a:txBody>
                  <a:tcPr marL="0" marR="0" marT="0" marB="0" anchor="b">
                    <a:lnL>
                      <a:noFill/>
                    </a:lnL>
                    <a:lnR>
                      <a:noFill/>
                    </a:lnR>
                    <a:lnT>
                      <a:noFill/>
                    </a:lnT>
                    <a:lnB>
                      <a:noFill/>
                    </a:lnB>
                  </a:tcPr>
                </a:tc>
                <a:extLst>
                  <a:ext uri="{0D108BD9-81ED-4DB2-BD59-A6C34878D82A}">
                    <a16:rowId xmlns:a16="http://schemas.microsoft.com/office/drawing/2014/main" val="158597227"/>
                  </a:ext>
                </a:extLst>
              </a:tr>
              <a:tr h="77703">
                <a:tc>
                  <a:txBody>
                    <a:bodyPr/>
                    <a:lstStyle/>
                    <a:p>
                      <a:pPr algn="l" fontAlgn="b"/>
                      <a:r>
                        <a:rPr lang="fr-FR" sz="1050" b="0" i="0" u="none" strike="noStrike" dirty="0">
                          <a:effectLst/>
                          <a:latin typeface="Arial" panose="020B0604020202020204" pitchFamily="34" charset="0"/>
                        </a:rPr>
                        <a:t>Cimetières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24 314 €</a:t>
                      </a:r>
                    </a:p>
                  </a:txBody>
                  <a:tcPr marL="0" marR="0" marT="0" marB="0" anchor="b">
                    <a:lnL>
                      <a:noFill/>
                    </a:lnL>
                    <a:lnR>
                      <a:noFill/>
                    </a:lnR>
                    <a:lnT>
                      <a:noFill/>
                    </a:lnT>
                    <a:lnB>
                      <a:noFill/>
                    </a:lnB>
                  </a:tcPr>
                </a:tc>
                <a:extLst>
                  <a:ext uri="{0D108BD9-81ED-4DB2-BD59-A6C34878D82A}">
                    <a16:rowId xmlns:a16="http://schemas.microsoft.com/office/drawing/2014/main" val="379559104"/>
                  </a:ext>
                </a:extLst>
              </a:tr>
              <a:tr h="77703">
                <a:tc>
                  <a:txBody>
                    <a:bodyPr/>
                    <a:lstStyle/>
                    <a:p>
                      <a:pPr algn="l" fontAlgn="b"/>
                      <a:r>
                        <a:rPr lang="fr-FR" sz="1050" b="0" i="0" u="none" strike="noStrike" dirty="0">
                          <a:effectLst/>
                          <a:latin typeface="Arial" panose="020B0604020202020204" pitchFamily="34" charset="0"/>
                        </a:rPr>
                        <a:t>Divers autres bâtiments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20 000 €</a:t>
                      </a:r>
                    </a:p>
                  </a:txBody>
                  <a:tcPr marL="0" marR="0" marT="0" marB="0" anchor="b">
                    <a:lnL>
                      <a:noFill/>
                    </a:lnL>
                    <a:lnR>
                      <a:noFill/>
                    </a:lnR>
                    <a:lnT>
                      <a:noFill/>
                    </a:lnT>
                    <a:lnB>
                      <a:noFill/>
                    </a:lnB>
                  </a:tcPr>
                </a:tc>
                <a:extLst>
                  <a:ext uri="{0D108BD9-81ED-4DB2-BD59-A6C34878D82A}">
                    <a16:rowId xmlns:a16="http://schemas.microsoft.com/office/drawing/2014/main" val="476725194"/>
                  </a:ext>
                </a:extLst>
              </a:tr>
              <a:tr h="77703">
                <a:tc>
                  <a:txBody>
                    <a:bodyPr/>
                    <a:lstStyle/>
                    <a:p>
                      <a:pPr algn="l" fontAlgn="b"/>
                      <a:r>
                        <a:rPr lang="fr-FR" sz="1050" b="0" i="0" u="none" strike="noStrike" dirty="0">
                          <a:effectLst/>
                          <a:latin typeface="Arial" panose="020B0604020202020204" pitchFamily="34" charset="0"/>
                        </a:rPr>
                        <a:t>Hôtel de ville</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15 795 €</a:t>
                      </a:r>
                    </a:p>
                  </a:txBody>
                  <a:tcPr marL="0" marR="0" marT="0" marB="0" anchor="b">
                    <a:lnL>
                      <a:noFill/>
                    </a:lnL>
                    <a:lnR>
                      <a:noFill/>
                    </a:lnR>
                    <a:lnT>
                      <a:noFill/>
                    </a:lnT>
                    <a:lnB>
                      <a:noFill/>
                    </a:lnB>
                  </a:tcPr>
                </a:tc>
                <a:extLst>
                  <a:ext uri="{0D108BD9-81ED-4DB2-BD59-A6C34878D82A}">
                    <a16:rowId xmlns:a16="http://schemas.microsoft.com/office/drawing/2014/main" val="2973665723"/>
                  </a:ext>
                </a:extLst>
              </a:tr>
              <a:tr h="77703">
                <a:tc>
                  <a:txBody>
                    <a:bodyPr/>
                    <a:lstStyle/>
                    <a:p>
                      <a:pPr algn="l" fontAlgn="b"/>
                      <a:r>
                        <a:rPr lang="fr-FR" sz="1050" b="0" i="0" u="none" strike="noStrike" dirty="0">
                          <a:effectLst/>
                          <a:latin typeface="Arial" panose="020B0604020202020204" pitchFamily="34" charset="0"/>
                        </a:rPr>
                        <a:t>Logiciels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16 000 €</a:t>
                      </a:r>
                    </a:p>
                  </a:txBody>
                  <a:tcPr marL="0" marR="0" marT="0" marB="0" anchor="b">
                    <a:lnL>
                      <a:noFill/>
                    </a:lnL>
                    <a:lnR>
                      <a:noFill/>
                    </a:lnR>
                    <a:lnT>
                      <a:noFill/>
                    </a:lnT>
                    <a:lnB>
                      <a:noFill/>
                    </a:lnB>
                  </a:tcPr>
                </a:tc>
                <a:extLst>
                  <a:ext uri="{0D108BD9-81ED-4DB2-BD59-A6C34878D82A}">
                    <a16:rowId xmlns:a16="http://schemas.microsoft.com/office/drawing/2014/main" val="1697949318"/>
                  </a:ext>
                </a:extLst>
              </a:tr>
              <a:tr h="77703">
                <a:tc>
                  <a:txBody>
                    <a:bodyPr/>
                    <a:lstStyle/>
                    <a:p>
                      <a:pPr algn="l" fontAlgn="b"/>
                      <a:r>
                        <a:rPr lang="fr-FR" sz="1050" b="0" i="0" u="none" strike="noStrike" dirty="0">
                          <a:effectLst/>
                          <a:latin typeface="Arial" panose="020B0604020202020204" pitchFamily="34" charset="0"/>
                        </a:rPr>
                        <a:t>Maison médicale et logements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15 000 €</a:t>
                      </a:r>
                    </a:p>
                  </a:txBody>
                  <a:tcPr marL="0" marR="0" marT="0" marB="0" anchor="b">
                    <a:lnL>
                      <a:noFill/>
                    </a:lnL>
                    <a:lnR>
                      <a:noFill/>
                    </a:lnR>
                    <a:lnT>
                      <a:noFill/>
                    </a:lnT>
                    <a:lnB>
                      <a:noFill/>
                    </a:lnB>
                  </a:tcPr>
                </a:tc>
                <a:extLst>
                  <a:ext uri="{0D108BD9-81ED-4DB2-BD59-A6C34878D82A}">
                    <a16:rowId xmlns:a16="http://schemas.microsoft.com/office/drawing/2014/main" val="768777584"/>
                  </a:ext>
                </a:extLst>
              </a:tr>
              <a:tr h="77703">
                <a:tc>
                  <a:txBody>
                    <a:bodyPr/>
                    <a:lstStyle/>
                    <a:p>
                      <a:pPr algn="l" fontAlgn="b"/>
                      <a:r>
                        <a:rPr lang="fr-FR" sz="1050" b="0" i="0" u="none" strike="noStrike" dirty="0">
                          <a:effectLst/>
                          <a:latin typeface="Arial" panose="020B0604020202020204" pitchFamily="34" charset="0"/>
                        </a:rPr>
                        <a:t>Matériels divers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45 048 €</a:t>
                      </a:r>
                    </a:p>
                  </a:txBody>
                  <a:tcPr marL="0" marR="0" marT="0" marB="0" anchor="b">
                    <a:lnL>
                      <a:noFill/>
                    </a:lnL>
                    <a:lnR>
                      <a:noFill/>
                    </a:lnR>
                    <a:lnT>
                      <a:noFill/>
                    </a:lnT>
                    <a:lnB>
                      <a:noFill/>
                    </a:lnB>
                  </a:tcPr>
                </a:tc>
                <a:extLst>
                  <a:ext uri="{0D108BD9-81ED-4DB2-BD59-A6C34878D82A}">
                    <a16:rowId xmlns:a16="http://schemas.microsoft.com/office/drawing/2014/main" val="2282161791"/>
                  </a:ext>
                </a:extLst>
              </a:tr>
              <a:tr h="77703">
                <a:tc>
                  <a:txBody>
                    <a:bodyPr/>
                    <a:lstStyle/>
                    <a:p>
                      <a:pPr algn="l" fontAlgn="b"/>
                      <a:r>
                        <a:rPr lang="fr-FR" sz="1050" b="0" i="0" u="none" strike="noStrike" dirty="0">
                          <a:effectLst/>
                          <a:latin typeface="Arial" panose="020B0604020202020204" pitchFamily="34" charset="0"/>
                        </a:rPr>
                        <a:t>Opération Non affectées</a:t>
                      </a:r>
                    </a:p>
                  </a:txBody>
                  <a:tcPr marL="45800" marR="0" marT="0" marB="0" anchor="b">
                    <a:lnL>
                      <a:noFill/>
                    </a:lnL>
                    <a:lnR>
                      <a:noFill/>
                    </a:lnR>
                    <a:lnT>
                      <a:noFill/>
                    </a:lnT>
                    <a:lnB>
                      <a:noFill/>
                    </a:lnB>
                  </a:tcPr>
                </a:tc>
                <a:tc>
                  <a:txBody>
                    <a:bodyPr/>
                    <a:lstStyle/>
                    <a:p>
                      <a:pPr algn="r" fontAlgn="b"/>
                      <a:r>
                        <a:rPr lang="fr-FR" sz="1050" b="0" i="0" u="none" strike="noStrike">
                          <a:effectLst/>
                          <a:latin typeface="Arial" panose="020B0604020202020204" pitchFamily="34" charset="0"/>
                        </a:rPr>
                        <a:t>5 000 €</a:t>
                      </a:r>
                    </a:p>
                  </a:txBody>
                  <a:tcPr marL="0" marR="0" marT="0" marB="0" anchor="b">
                    <a:lnL>
                      <a:noFill/>
                    </a:lnL>
                    <a:lnR>
                      <a:noFill/>
                    </a:lnR>
                    <a:lnT>
                      <a:noFill/>
                    </a:lnT>
                    <a:lnB>
                      <a:noFill/>
                    </a:lnB>
                  </a:tcPr>
                </a:tc>
                <a:extLst>
                  <a:ext uri="{0D108BD9-81ED-4DB2-BD59-A6C34878D82A}">
                    <a16:rowId xmlns:a16="http://schemas.microsoft.com/office/drawing/2014/main" val="857426666"/>
                  </a:ext>
                </a:extLst>
              </a:tr>
              <a:tr h="77703">
                <a:tc>
                  <a:txBody>
                    <a:bodyPr/>
                    <a:lstStyle/>
                    <a:p>
                      <a:pPr algn="l" fontAlgn="b"/>
                      <a:r>
                        <a:rPr lang="fr-FR" sz="1050" b="0" i="0" u="none" strike="noStrike" dirty="0">
                          <a:effectLst/>
                          <a:latin typeface="Arial" panose="020B0604020202020204" pitchFamily="34" charset="0"/>
                        </a:rPr>
                        <a:t>Projet Dentistes</a:t>
                      </a:r>
                    </a:p>
                  </a:txBody>
                  <a:tcPr marL="45800"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6 500 €</a:t>
                      </a:r>
                    </a:p>
                  </a:txBody>
                  <a:tcPr marL="0" marR="0" marT="0" marB="0" anchor="b">
                    <a:lnL>
                      <a:noFill/>
                    </a:lnL>
                    <a:lnR>
                      <a:noFill/>
                    </a:lnR>
                    <a:lnT>
                      <a:noFill/>
                    </a:lnT>
                    <a:lnB>
                      <a:noFill/>
                    </a:lnB>
                  </a:tcPr>
                </a:tc>
                <a:extLst>
                  <a:ext uri="{0D108BD9-81ED-4DB2-BD59-A6C34878D82A}">
                    <a16:rowId xmlns:a16="http://schemas.microsoft.com/office/drawing/2014/main" val="3413103067"/>
                  </a:ext>
                </a:extLst>
              </a:tr>
              <a:tr h="77703">
                <a:tc>
                  <a:txBody>
                    <a:bodyPr/>
                    <a:lstStyle/>
                    <a:p>
                      <a:pPr algn="l" fontAlgn="b"/>
                      <a:r>
                        <a:rPr lang="fr-FR" sz="1050" b="0" i="0" u="none" strike="noStrike">
                          <a:effectLst/>
                          <a:latin typeface="Arial" panose="020B0604020202020204" pitchFamily="34" charset="0"/>
                        </a:rPr>
                        <a:t>Salle des fêtes</a:t>
                      </a:r>
                    </a:p>
                  </a:txBody>
                  <a:tcPr marL="45800" marR="0" marT="0" marB="0" anchor="b">
                    <a:lnL>
                      <a:noFill/>
                    </a:lnL>
                    <a:lnR>
                      <a:noFill/>
                    </a:lnR>
                    <a:lnT>
                      <a:noFill/>
                    </a:lnT>
                    <a:lnB>
                      <a:noFill/>
                    </a:lnB>
                  </a:tcPr>
                </a:tc>
                <a:tc>
                  <a:txBody>
                    <a:bodyPr/>
                    <a:lstStyle/>
                    <a:p>
                      <a:pPr algn="r" fontAlgn="b"/>
                      <a:r>
                        <a:rPr lang="fr-FR" sz="1050" b="0" i="0" u="none" strike="noStrike" dirty="0">
                          <a:effectLst/>
                          <a:latin typeface="Arial" panose="020B0604020202020204" pitchFamily="34" charset="0"/>
                        </a:rPr>
                        <a:t>9 573 €</a:t>
                      </a:r>
                    </a:p>
                  </a:txBody>
                  <a:tcPr marL="0" marR="0" marT="0" marB="0" anchor="b">
                    <a:lnL>
                      <a:noFill/>
                    </a:lnL>
                    <a:lnR>
                      <a:noFill/>
                    </a:lnR>
                    <a:lnT>
                      <a:noFill/>
                    </a:lnT>
                    <a:lnB>
                      <a:noFill/>
                    </a:lnB>
                  </a:tcPr>
                </a:tc>
                <a:extLst>
                  <a:ext uri="{0D108BD9-81ED-4DB2-BD59-A6C34878D82A}">
                    <a16:rowId xmlns:a16="http://schemas.microsoft.com/office/drawing/2014/main" val="52600611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59000"/>
          </a:blip>
          <a:stretch>
            <a:fillRect r="70000" b="90000"/>
          </a:stretch>
        </a:blipFill>
        <a:effectLst/>
      </p:bgPr>
    </p:bg>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r>
              <a:rPr lang="fr-FR"/>
              <a:t>16/02/2021</a:t>
            </a:r>
          </a:p>
        </p:txBody>
      </p:sp>
      <p:sp>
        <p:nvSpPr>
          <p:cNvPr id="2" name="Espace réservé du pied de page 1"/>
          <p:cNvSpPr>
            <a:spLocks noGrp="1"/>
          </p:cNvSpPr>
          <p:nvPr>
            <p:ph type="ftr" sz="quarter" idx="11"/>
          </p:nvPr>
        </p:nvSpPr>
        <p:spPr/>
        <p:txBody>
          <a:bodyPr/>
          <a:lstStyle/>
          <a:p>
            <a:r>
              <a:rPr lang="fr-FR"/>
              <a:t>DEBAT ORIENTATION BUDGETAIRE 2021</a:t>
            </a:r>
          </a:p>
        </p:txBody>
      </p:sp>
      <p:sp>
        <p:nvSpPr>
          <p:cNvPr id="3" name="Espace réservé du numéro de diapositive 2"/>
          <p:cNvSpPr>
            <a:spLocks noGrp="1"/>
          </p:cNvSpPr>
          <p:nvPr>
            <p:ph type="sldNum" sz="quarter" idx="12"/>
          </p:nvPr>
        </p:nvSpPr>
        <p:spPr/>
        <p:txBody>
          <a:bodyPr/>
          <a:lstStyle/>
          <a:p>
            <a:fld id="{3CB182BC-7300-42D2-879F-995CD2C84297}" type="slidenum">
              <a:rPr lang="fr-FR" smtClean="0"/>
              <a:pPr/>
              <a:t>17</a:t>
            </a:fld>
            <a:endParaRPr lang="fr-FR" dirty="0"/>
          </a:p>
        </p:txBody>
      </p:sp>
      <p:sp>
        <p:nvSpPr>
          <p:cNvPr id="8"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Bilan des réalisations 2020</a:t>
            </a:r>
          </a:p>
        </p:txBody>
      </p:sp>
      <p:graphicFrame>
        <p:nvGraphicFramePr>
          <p:cNvPr id="13" name="Objet 12">
            <a:extLst>
              <a:ext uri="{FF2B5EF4-FFF2-40B4-BE49-F238E27FC236}">
                <a16:creationId xmlns:a16="http://schemas.microsoft.com/office/drawing/2014/main" id="{8CF5785A-91F9-4FC8-B83F-13501B9412E5}"/>
              </a:ext>
            </a:extLst>
          </p:cNvPr>
          <p:cNvGraphicFramePr>
            <a:graphicFrameLocks noChangeAspect="1"/>
          </p:cNvGraphicFramePr>
          <p:nvPr>
            <p:extLst>
              <p:ext uri="{D42A27DB-BD31-4B8C-83A1-F6EECF244321}">
                <p14:modId xmlns:p14="http://schemas.microsoft.com/office/powerpoint/2010/main" val="351118552"/>
              </p:ext>
            </p:extLst>
          </p:nvPr>
        </p:nvGraphicFramePr>
        <p:xfrm>
          <a:off x="479376" y="476672"/>
          <a:ext cx="5688012" cy="5872163"/>
        </p:xfrm>
        <a:graphic>
          <a:graphicData uri="http://schemas.openxmlformats.org/presentationml/2006/ole">
            <mc:AlternateContent xmlns:mc="http://schemas.openxmlformats.org/markup-compatibility/2006">
              <mc:Choice xmlns:v="urn:schemas-microsoft-com:vml" Requires="v">
                <p:oleObj spid="_x0000_s1032" name="Feuille de calcul" r:id="rId4" imgW="7705947" imgH="7953503" progId="Excel.Sheet.12">
                  <p:embed/>
                </p:oleObj>
              </mc:Choice>
              <mc:Fallback>
                <p:oleObj name="Feuille de calcul" r:id="rId4" imgW="7705947" imgH="7953503" progId="Excel.Sheet.12">
                  <p:embed/>
                  <p:pic>
                    <p:nvPicPr>
                      <p:cNvPr id="0" name=""/>
                      <p:cNvPicPr/>
                      <p:nvPr/>
                    </p:nvPicPr>
                    <p:blipFill>
                      <a:blip r:embed="rId5"/>
                      <a:stretch>
                        <a:fillRect/>
                      </a:stretch>
                    </p:blipFill>
                    <p:spPr>
                      <a:xfrm>
                        <a:off x="479376" y="476672"/>
                        <a:ext cx="5688012" cy="5872163"/>
                      </a:xfrm>
                      <a:prstGeom prst="rect">
                        <a:avLst/>
                      </a:prstGeom>
                    </p:spPr>
                  </p:pic>
                </p:oleObj>
              </mc:Fallback>
            </mc:AlternateContent>
          </a:graphicData>
        </a:graphic>
      </p:graphicFrame>
      <p:graphicFrame>
        <p:nvGraphicFramePr>
          <p:cNvPr id="14" name="Tableau 13">
            <a:extLst>
              <a:ext uri="{FF2B5EF4-FFF2-40B4-BE49-F238E27FC236}">
                <a16:creationId xmlns:a16="http://schemas.microsoft.com/office/drawing/2014/main" id="{58469145-AE68-428B-915D-2400167EF467}"/>
              </a:ext>
            </a:extLst>
          </p:cNvPr>
          <p:cNvGraphicFramePr>
            <a:graphicFrameLocks noGrp="1"/>
          </p:cNvGraphicFramePr>
          <p:nvPr>
            <p:extLst>
              <p:ext uri="{D42A27DB-BD31-4B8C-83A1-F6EECF244321}">
                <p14:modId xmlns:p14="http://schemas.microsoft.com/office/powerpoint/2010/main" val="4285908006"/>
              </p:ext>
            </p:extLst>
          </p:nvPr>
        </p:nvGraphicFramePr>
        <p:xfrm>
          <a:off x="6882166" y="1484784"/>
          <a:ext cx="4470418" cy="2507020"/>
        </p:xfrm>
        <a:graphic>
          <a:graphicData uri="http://schemas.openxmlformats.org/drawingml/2006/table">
            <a:tbl>
              <a:tblPr firstRow="1" bandRow="1">
                <a:tableStyleId>{21E4AEA4-8DFA-4A89-87EB-49C32662AFE0}</a:tableStyleId>
              </a:tblPr>
              <a:tblGrid>
                <a:gridCol w="2235209">
                  <a:extLst>
                    <a:ext uri="{9D8B030D-6E8A-4147-A177-3AD203B41FA5}">
                      <a16:colId xmlns:a16="http://schemas.microsoft.com/office/drawing/2014/main" val="3122661455"/>
                    </a:ext>
                  </a:extLst>
                </a:gridCol>
                <a:gridCol w="2235209">
                  <a:extLst>
                    <a:ext uri="{9D8B030D-6E8A-4147-A177-3AD203B41FA5}">
                      <a16:colId xmlns:a16="http://schemas.microsoft.com/office/drawing/2014/main" val="908125737"/>
                    </a:ext>
                  </a:extLst>
                </a:gridCol>
              </a:tblGrid>
              <a:tr h="674949">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dirty="0"/>
                        <a:t>Estimation des réalisations 2020</a:t>
                      </a:r>
                    </a:p>
                  </a:txBody>
                  <a:tcPr>
                    <a:lnL w="12700" cmpd="sng">
                      <a:noFill/>
                    </a:lnL>
                  </a:tcPr>
                </a:tc>
                <a:extLst>
                  <a:ext uri="{0D108BD9-81ED-4DB2-BD59-A6C34878D82A}">
                    <a16:rowId xmlns:a16="http://schemas.microsoft.com/office/drawing/2014/main" val="11343047"/>
                  </a:ext>
                </a:extLst>
              </a:tr>
              <a:tr h="363434">
                <a:tc>
                  <a:txBody>
                    <a:bodyPr/>
                    <a:lstStyle/>
                    <a:p>
                      <a:r>
                        <a:rPr lang="fr-FR" dirty="0">
                          <a:solidFill>
                            <a:schemeClr val="accent6">
                              <a:lumMod val="50000"/>
                            </a:schemeClr>
                          </a:solidFill>
                        </a:rPr>
                        <a:t>Dépenses d’investissement</a:t>
                      </a:r>
                    </a:p>
                  </a:txBody>
                  <a:tcPr>
                    <a:lnT w="38100" cmpd="sng">
                      <a:noFill/>
                    </a:lnT>
                  </a:tcPr>
                </a:tc>
                <a:tc>
                  <a:txBody>
                    <a:bodyPr/>
                    <a:lstStyle/>
                    <a:p>
                      <a:pPr algn="r"/>
                      <a:r>
                        <a:rPr lang="fr-FR" dirty="0">
                          <a:solidFill>
                            <a:schemeClr val="accent6">
                              <a:lumMod val="50000"/>
                            </a:schemeClr>
                          </a:solidFill>
                        </a:rPr>
                        <a:t>1 432 652,89 €</a:t>
                      </a:r>
                    </a:p>
                  </a:txBody>
                  <a:tcPr/>
                </a:tc>
                <a:extLst>
                  <a:ext uri="{0D108BD9-81ED-4DB2-BD59-A6C34878D82A}">
                    <a16:rowId xmlns:a16="http://schemas.microsoft.com/office/drawing/2014/main" val="1029817898"/>
                  </a:ext>
                </a:extLst>
              </a:tr>
              <a:tr h="353922">
                <a:tc>
                  <a:txBody>
                    <a:bodyPr/>
                    <a:lstStyle/>
                    <a:p>
                      <a:r>
                        <a:rPr lang="fr-FR" dirty="0">
                          <a:solidFill>
                            <a:schemeClr val="accent6">
                              <a:lumMod val="50000"/>
                            </a:schemeClr>
                          </a:solidFill>
                        </a:rPr>
                        <a:t>Recettes d’investissement</a:t>
                      </a:r>
                    </a:p>
                  </a:txBody>
                  <a:tcPr/>
                </a:tc>
                <a:tc>
                  <a:txBody>
                    <a:bodyPr/>
                    <a:lstStyle/>
                    <a:p>
                      <a:pPr algn="r"/>
                      <a:r>
                        <a:rPr lang="fr-FR" dirty="0">
                          <a:solidFill>
                            <a:schemeClr val="accent6">
                              <a:lumMod val="50000"/>
                            </a:schemeClr>
                          </a:solidFill>
                        </a:rPr>
                        <a:t>1 157 093,18 €</a:t>
                      </a:r>
                    </a:p>
                  </a:txBody>
                  <a:tcPr/>
                </a:tc>
                <a:extLst>
                  <a:ext uri="{0D108BD9-81ED-4DB2-BD59-A6C34878D82A}">
                    <a16:rowId xmlns:a16="http://schemas.microsoft.com/office/drawing/2014/main" val="4101507533"/>
                  </a:ext>
                </a:extLst>
              </a:tr>
              <a:tr h="551911">
                <a:tc>
                  <a:txBody>
                    <a:bodyPr/>
                    <a:lstStyle/>
                    <a:p>
                      <a:r>
                        <a:rPr lang="fr-FR" dirty="0">
                          <a:solidFill>
                            <a:schemeClr val="accent6">
                              <a:lumMod val="50000"/>
                            </a:schemeClr>
                          </a:solidFill>
                        </a:rPr>
                        <a:t>Résultat de l’exercice</a:t>
                      </a:r>
                    </a:p>
                  </a:txBody>
                  <a:tcPr>
                    <a:solidFill>
                      <a:srgbClr val="FC8A4A"/>
                    </a:solidFill>
                  </a:tcPr>
                </a:tc>
                <a:tc>
                  <a:txBody>
                    <a:bodyPr/>
                    <a:lstStyle/>
                    <a:p>
                      <a:pPr algn="r"/>
                      <a:r>
                        <a:rPr lang="fr-FR" dirty="0">
                          <a:solidFill>
                            <a:schemeClr val="accent6">
                              <a:lumMod val="50000"/>
                            </a:schemeClr>
                          </a:solidFill>
                        </a:rPr>
                        <a:t>- 275 559,7 €</a:t>
                      </a:r>
                    </a:p>
                  </a:txBody>
                  <a:tcPr>
                    <a:solidFill>
                      <a:srgbClr val="FC8A4A"/>
                    </a:solidFill>
                  </a:tcPr>
                </a:tc>
                <a:extLst>
                  <a:ext uri="{0D108BD9-81ED-4DB2-BD59-A6C34878D82A}">
                    <a16:rowId xmlns:a16="http://schemas.microsoft.com/office/drawing/2014/main" val="2451037089"/>
                  </a:ext>
                </a:extLst>
              </a:tr>
            </a:tbl>
          </a:graphicData>
        </a:graphic>
      </p:graphicFrame>
    </p:spTree>
    <p:extLst>
      <p:ext uri="{BB962C8B-B14F-4D97-AF65-F5344CB8AC3E}">
        <p14:creationId xmlns:p14="http://schemas.microsoft.com/office/powerpoint/2010/main" val="259695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142068072"/>
              </p:ext>
            </p:extLst>
          </p:nvPr>
        </p:nvGraphicFramePr>
        <p:xfrm>
          <a:off x="1760725" y="1072514"/>
          <a:ext cx="7416824" cy="1726669"/>
        </p:xfrm>
        <a:graphic>
          <a:graphicData uri="http://schemas.openxmlformats.org/drawingml/2006/table">
            <a:tbl>
              <a:tblPr lastRow="1">
                <a:tableStyleId>{93296810-A885-4BE3-A3E7-6D5BEEA58F35}</a:tableStyleId>
              </a:tblPr>
              <a:tblGrid>
                <a:gridCol w="5790348">
                  <a:extLst>
                    <a:ext uri="{9D8B030D-6E8A-4147-A177-3AD203B41FA5}">
                      <a16:colId xmlns:a16="http://schemas.microsoft.com/office/drawing/2014/main" val="20000"/>
                    </a:ext>
                  </a:extLst>
                </a:gridCol>
                <a:gridCol w="1626476">
                  <a:extLst>
                    <a:ext uri="{9D8B030D-6E8A-4147-A177-3AD203B41FA5}">
                      <a16:colId xmlns:a16="http://schemas.microsoft.com/office/drawing/2014/main" val="20001"/>
                    </a:ext>
                  </a:extLst>
                </a:gridCol>
              </a:tblGrid>
              <a:tr h="308444">
                <a:tc>
                  <a:txBody>
                    <a:bodyPr/>
                    <a:lstStyle/>
                    <a:p>
                      <a:r>
                        <a:rPr lang="fr-FR" sz="1400" b="1" dirty="0">
                          <a:effectLst/>
                        </a:rPr>
                        <a:t>Total des dépenses d’investissement sur 2021</a:t>
                      </a:r>
                      <a:endParaRPr lang="fr-FR" sz="1400" b="1" dirty="0">
                        <a:effectLst/>
                        <a:latin typeface="+mn-lt"/>
                        <a:cs typeface="Arial" pitchFamily="34" charset="0"/>
                      </a:endParaRPr>
                    </a:p>
                  </a:txBody>
                  <a:tcPr/>
                </a:tc>
                <a:tc>
                  <a:txBody>
                    <a:bodyPr/>
                    <a:lstStyle/>
                    <a:p>
                      <a:pPr algn="r"/>
                      <a:r>
                        <a:rPr lang="fr-FR" sz="1600" b="1" dirty="0"/>
                        <a:t>885 319,00</a:t>
                      </a:r>
                      <a:endParaRPr lang="fr-FR" sz="1600" b="1" dirty="0">
                        <a:solidFill>
                          <a:schemeClr val="tx1"/>
                        </a:solidFill>
                        <a:latin typeface="+mn-lt"/>
                        <a:cs typeface="Arial" pitchFamily="34" charset="0"/>
                      </a:endParaRPr>
                    </a:p>
                  </a:txBody>
                  <a:tcPr/>
                </a:tc>
                <a:extLst>
                  <a:ext uri="{0D108BD9-81ED-4DB2-BD59-A6C34878D82A}">
                    <a16:rowId xmlns:a16="http://schemas.microsoft.com/office/drawing/2014/main" val="10000"/>
                  </a:ext>
                </a:extLst>
              </a:tr>
              <a:tr h="385549">
                <a:tc>
                  <a:txBody>
                    <a:bodyPr/>
                    <a:lstStyle/>
                    <a:p>
                      <a:r>
                        <a:rPr lang="fr-FR" sz="1400" dirty="0">
                          <a:effectLst/>
                        </a:rPr>
                        <a:t>Remboursement</a:t>
                      </a:r>
                      <a:r>
                        <a:rPr lang="fr-FR" sz="1400" baseline="0" dirty="0">
                          <a:effectLst/>
                        </a:rPr>
                        <a:t> d’Emprunt</a:t>
                      </a:r>
                      <a:endParaRPr lang="fr-FR" sz="1400" dirty="0">
                        <a:effectLst/>
                        <a:latin typeface="+mn-lt"/>
                        <a:cs typeface="Arial" pitchFamily="34" charset="0"/>
                      </a:endParaRPr>
                    </a:p>
                  </a:txBody>
                  <a:tcPr/>
                </a:tc>
                <a:tc>
                  <a:txBody>
                    <a:bodyPr/>
                    <a:lstStyle/>
                    <a:p>
                      <a:pPr algn="r"/>
                      <a:r>
                        <a:rPr lang="fr-FR" sz="1600" dirty="0"/>
                        <a:t>428 000,00</a:t>
                      </a:r>
                      <a:endParaRPr lang="fr-FR" sz="1600" dirty="0">
                        <a:solidFill>
                          <a:schemeClr val="tx1"/>
                        </a:solidFill>
                        <a:latin typeface="+mn-lt"/>
                        <a:cs typeface="Arial" pitchFamily="34" charset="0"/>
                      </a:endParaRPr>
                    </a:p>
                  </a:txBody>
                  <a:tcPr/>
                </a:tc>
                <a:extLst>
                  <a:ext uri="{0D108BD9-81ED-4DB2-BD59-A6C34878D82A}">
                    <a16:rowId xmlns:a16="http://schemas.microsoft.com/office/drawing/2014/main" val="10002"/>
                  </a:ext>
                </a:extLst>
              </a:tr>
              <a:tr h="308444">
                <a:tc>
                  <a:txBody>
                    <a:bodyPr/>
                    <a:lstStyle/>
                    <a:p>
                      <a:pPr marL="0" algn="l" defTabSz="914400" rtl="0" eaLnBrk="1" latinLnBrk="0" hangingPunct="1"/>
                      <a:r>
                        <a:rPr lang="fr-FR" sz="1400" kern="1200" dirty="0">
                          <a:effectLst/>
                        </a:rPr>
                        <a:t>Déficit d’investissement reporté</a:t>
                      </a:r>
                      <a:endParaRPr lang="fr-FR" sz="1400" kern="1200" dirty="0">
                        <a:solidFill>
                          <a:schemeClr val="dk1"/>
                        </a:solidFill>
                        <a:effectLst/>
                        <a:latin typeface="+mn-lt"/>
                        <a:ea typeface="+mn-ea"/>
                        <a:cs typeface="+mn-cs"/>
                      </a:endParaRPr>
                    </a:p>
                  </a:txBody>
                  <a:tcPr/>
                </a:tc>
                <a:tc>
                  <a:txBody>
                    <a:bodyPr/>
                    <a:lstStyle/>
                    <a:p>
                      <a:pPr algn="r"/>
                      <a:r>
                        <a:rPr lang="fr-FR" sz="1600" dirty="0"/>
                        <a:t>275 559,71</a:t>
                      </a:r>
                      <a:endParaRPr lang="fr-FR" sz="1600" dirty="0">
                        <a:solidFill>
                          <a:schemeClr val="tx1"/>
                        </a:solidFill>
                        <a:latin typeface="+mn-lt"/>
                        <a:cs typeface="Arial" pitchFamily="34" charset="0"/>
                      </a:endParaRPr>
                    </a:p>
                  </a:txBody>
                  <a:tcPr/>
                </a:tc>
                <a:extLst>
                  <a:ext uri="{0D108BD9-81ED-4DB2-BD59-A6C34878D82A}">
                    <a16:rowId xmlns:a16="http://schemas.microsoft.com/office/drawing/2014/main" val="10003"/>
                  </a:ext>
                </a:extLst>
              </a:tr>
              <a:tr h="308444">
                <a:tc>
                  <a:txBody>
                    <a:bodyPr/>
                    <a:lstStyle/>
                    <a:p>
                      <a:pPr marL="0" algn="l" defTabSz="914400" rtl="0" eaLnBrk="1" latinLnBrk="0" hangingPunct="1"/>
                      <a:r>
                        <a:rPr lang="fr-FR" sz="1400" kern="1200" dirty="0">
                          <a:effectLst/>
                        </a:rPr>
                        <a:t>Opération d’ordre</a:t>
                      </a:r>
                      <a:endParaRPr lang="fr-FR" sz="1400" kern="1200" dirty="0">
                        <a:solidFill>
                          <a:schemeClr val="dk1"/>
                        </a:solidFill>
                        <a:effectLst/>
                        <a:latin typeface="+mn-lt"/>
                        <a:ea typeface="+mn-ea"/>
                        <a:cs typeface="+mn-cs"/>
                      </a:endParaRPr>
                    </a:p>
                  </a:txBody>
                  <a:tcPr/>
                </a:tc>
                <a:tc>
                  <a:txBody>
                    <a:bodyPr/>
                    <a:lstStyle/>
                    <a:p>
                      <a:pPr algn="r"/>
                      <a:r>
                        <a:rPr lang="fr-FR" sz="1600" dirty="0"/>
                        <a:t>81 400,00</a:t>
                      </a:r>
                      <a:endParaRPr lang="fr-FR" sz="1600" dirty="0">
                        <a:solidFill>
                          <a:schemeClr val="tx1"/>
                        </a:solidFill>
                        <a:latin typeface="+mn-lt"/>
                        <a:cs typeface="Arial" pitchFamily="34" charset="0"/>
                      </a:endParaRPr>
                    </a:p>
                  </a:txBody>
                  <a:tcPr/>
                </a:tc>
                <a:extLst>
                  <a:ext uri="{0D108BD9-81ED-4DB2-BD59-A6C34878D82A}">
                    <a16:rowId xmlns:a16="http://schemas.microsoft.com/office/drawing/2014/main" val="497940839"/>
                  </a:ext>
                </a:extLst>
              </a:tr>
              <a:tr h="308444">
                <a:tc>
                  <a:txBody>
                    <a:bodyPr/>
                    <a:lstStyle/>
                    <a:p>
                      <a:r>
                        <a:rPr lang="fr-FR" sz="1600" dirty="0">
                          <a:effectLst/>
                        </a:rPr>
                        <a:t>= Total des dépenses</a:t>
                      </a:r>
                      <a:r>
                        <a:rPr lang="fr-FR" sz="1600" baseline="0" dirty="0">
                          <a:effectLst/>
                        </a:rPr>
                        <a:t> d’</a:t>
                      </a:r>
                      <a:r>
                        <a:rPr lang="fr-FR" sz="1600" dirty="0">
                          <a:effectLst/>
                        </a:rPr>
                        <a:t>Investissement sur 2021</a:t>
                      </a:r>
                      <a:endParaRPr lang="fr-FR" sz="1600" b="1" dirty="0">
                        <a:solidFill>
                          <a:schemeClr val="bg1"/>
                        </a:solidFill>
                        <a:effectLst/>
                        <a:latin typeface="+mn-lt"/>
                        <a:cs typeface="Arial" pitchFamily="34" charset="0"/>
                      </a:endParaRPr>
                    </a:p>
                  </a:txBody>
                  <a:tcPr/>
                </a:tc>
                <a:tc>
                  <a:txBody>
                    <a:bodyPr/>
                    <a:lstStyle/>
                    <a:p>
                      <a:pPr algn="r"/>
                      <a:r>
                        <a:rPr lang="fr-FR" sz="1600" dirty="0">
                          <a:effectLst/>
                        </a:rPr>
                        <a:t>1 670 278,71</a:t>
                      </a:r>
                      <a:endParaRPr lang="fr-FR" sz="1600" b="1" dirty="0">
                        <a:solidFill>
                          <a:schemeClr val="tx1"/>
                        </a:solidFill>
                        <a:effectLst/>
                        <a:latin typeface="+mn-lt"/>
                        <a:cs typeface="Arial" pitchFamily="34" charset="0"/>
                      </a:endParaRPr>
                    </a:p>
                  </a:txBody>
                  <a:tcPr/>
                </a:tc>
                <a:extLst>
                  <a:ext uri="{0D108BD9-81ED-4DB2-BD59-A6C34878D82A}">
                    <a16:rowId xmlns:a16="http://schemas.microsoft.com/office/drawing/2014/main" val="10004"/>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70018366"/>
              </p:ext>
            </p:extLst>
          </p:nvPr>
        </p:nvGraphicFramePr>
        <p:xfrm>
          <a:off x="1775520" y="3068960"/>
          <a:ext cx="7416824" cy="2682240"/>
        </p:xfrm>
        <a:graphic>
          <a:graphicData uri="http://schemas.openxmlformats.org/drawingml/2006/table">
            <a:tbl>
              <a:tblPr firstRow="1">
                <a:tableStyleId>{93296810-A885-4BE3-A3E7-6D5BEEA58F35}</a:tableStyleId>
              </a:tblPr>
              <a:tblGrid>
                <a:gridCol w="5740893">
                  <a:extLst>
                    <a:ext uri="{9D8B030D-6E8A-4147-A177-3AD203B41FA5}">
                      <a16:colId xmlns:a16="http://schemas.microsoft.com/office/drawing/2014/main" val="20000"/>
                    </a:ext>
                  </a:extLst>
                </a:gridCol>
                <a:gridCol w="1675931">
                  <a:extLst>
                    <a:ext uri="{9D8B030D-6E8A-4147-A177-3AD203B41FA5}">
                      <a16:colId xmlns:a16="http://schemas.microsoft.com/office/drawing/2014/main" val="20001"/>
                    </a:ext>
                  </a:extLst>
                </a:gridCol>
              </a:tblGrid>
              <a:tr h="302749">
                <a:tc>
                  <a:txBody>
                    <a:bodyPr/>
                    <a:lstStyle/>
                    <a:p>
                      <a:r>
                        <a:rPr lang="fr-FR" sz="1600" dirty="0"/>
                        <a:t>=</a:t>
                      </a:r>
                      <a:r>
                        <a:rPr lang="fr-FR" sz="1600" baseline="0" dirty="0"/>
                        <a:t> </a:t>
                      </a:r>
                      <a:r>
                        <a:rPr lang="fr-FR" sz="1600" dirty="0"/>
                        <a:t>Besoin de financement </a:t>
                      </a:r>
                      <a:r>
                        <a:rPr lang="fr-FR" sz="1600" baseline="0" dirty="0"/>
                        <a:t>sur 2021</a:t>
                      </a:r>
                      <a:endParaRPr lang="fr-FR" sz="1600" dirty="0">
                        <a:latin typeface="Arial" pitchFamily="34" charset="0"/>
                        <a:cs typeface="Arial" pitchFamily="34" charset="0"/>
                      </a:endParaRPr>
                    </a:p>
                  </a:txBody>
                  <a:tcPr/>
                </a:tc>
                <a:tc>
                  <a:txBody>
                    <a:bodyPr/>
                    <a:lstStyle/>
                    <a:p>
                      <a:pPr algn="r"/>
                      <a:r>
                        <a:rPr lang="fr-FR" sz="1600" dirty="0"/>
                        <a:t>1 670 278,21</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302749">
                <a:tc>
                  <a:txBody>
                    <a:bodyPr/>
                    <a:lstStyle/>
                    <a:p>
                      <a:r>
                        <a:rPr lang="fr-FR" sz="1400" dirty="0"/>
                        <a:t>Excédent capitalisé : Résultat de fonctionnement 2020</a:t>
                      </a:r>
                      <a:endParaRPr lang="fr-FR" sz="1400" dirty="0">
                        <a:latin typeface="Arial" pitchFamily="34" charset="0"/>
                        <a:cs typeface="Arial" pitchFamily="34" charset="0"/>
                      </a:endParaRPr>
                    </a:p>
                  </a:txBody>
                  <a:tcPr/>
                </a:tc>
                <a:tc>
                  <a:txBody>
                    <a:bodyPr/>
                    <a:lstStyle/>
                    <a:p>
                      <a:pPr algn="r"/>
                      <a:r>
                        <a:rPr lang="fr-FR" sz="1600" dirty="0"/>
                        <a:t>482 672,16</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1"/>
                  </a:ext>
                </a:extLst>
              </a:tr>
              <a:tr h="302749">
                <a:tc>
                  <a:txBody>
                    <a:bodyPr/>
                    <a:lstStyle/>
                    <a:p>
                      <a:r>
                        <a:rPr lang="fr-FR" sz="1400" dirty="0"/>
                        <a:t>Subventions</a:t>
                      </a:r>
                      <a:endParaRPr lang="fr-FR" sz="1400" dirty="0">
                        <a:latin typeface="Arial" pitchFamily="34" charset="0"/>
                        <a:cs typeface="Arial" pitchFamily="34" charset="0"/>
                      </a:endParaRPr>
                    </a:p>
                  </a:txBody>
                  <a:tcPr/>
                </a:tc>
                <a:tc>
                  <a:txBody>
                    <a:bodyPr/>
                    <a:lstStyle/>
                    <a:p>
                      <a:pPr algn="r"/>
                      <a:r>
                        <a:rPr lang="fr-FR" sz="1600" dirty="0"/>
                        <a:t>224 606,55</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302749">
                <a:tc>
                  <a:txBody>
                    <a:bodyPr/>
                    <a:lstStyle/>
                    <a:p>
                      <a:r>
                        <a:rPr lang="fr-FR" sz="1400" dirty="0"/>
                        <a:t>Amortissements</a:t>
                      </a:r>
                      <a:endParaRPr lang="fr-FR" sz="1400" dirty="0">
                        <a:latin typeface="Arial" pitchFamily="34" charset="0"/>
                        <a:cs typeface="Arial" pitchFamily="34" charset="0"/>
                      </a:endParaRPr>
                    </a:p>
                  </a:txBody>
                  <a:tcPr/>
                </a:tc>
                <a:tc>
                  <a:txBody>
                    <a:bodyPr/>
                    <a:lstStyle/>
                    <a:p>
                      <a:pPr algn="r"/>
                      <a:r>
                        <a:rPr lang="fr-FR" sz="1600" dirty="0"/>
                        <a:t>370 000,00</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302749">
                <a:tc>
                  <a:txBody>
                    <a:bodyPr/>
                    <a:lstStyle/>
                    <a:p>
                      <a:r>
                        <a:rPr lang="fr-FR" sz="1400" dirty="0"/>
                        <a:t>FCTVA ( Fonds de compensation de la Tva)</a:t>
                      </a:r>
                      <a:endParaRPr lang="fr-FR" sz="1400" dirty="0">
                        <a:latin typeface="Arial" pitchFamily="34" charset="0"/>
                        <a:cs typeface="Arial" pitchFamily="34" charset="0"/>
                      </a:endParaRPr>
                    </a:p>
                  </a:txBody>
                  <a:tcPr/>
                </a:tc>
                <a:tc>
                  <a:txBody>
                    <a:bodyPr/>
                    <a:lstStyle/>
                    <a:p>
                      <a:pPr algn="r"/>
                      <a:r>
                        <a:rPr lang="fr-FR" sz="1600" dirty="0"/>
                        <a:t>50 000,00</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302749">
                <a:tc>
                  <a:txBody>
                    <a:bodyPr/>
                    <a:lstStyle/>
                    <a:p>
                      <a:r>
                        <a:rPr lang="fr-FR" sz="1400" baseline="0" dirty="0"/>
                        <a:t>Taxe d’Aménagement</a:t>
                      </a:r>
                      <a:endParaRPr lang="fr-FR" sz="1400" dirty="0">
                        <a:latin typeface="Arial" pitchFamily="34" charset="0"/>
                        <a:cs typeface="Arial" pitchFamily="34" charset="0"/>
                      </a:endParaRPr>
                    </a:p>
                  </a:txBody>
                  <a:tcPr/>
                </a:tc>
                <a:tc>
                  <a:txBody>
                    <a:bodyPr/>
                    <a:lstStyle/>
                    <a:p>
                      <a:pPr algn="r"/>
                      <a:r>
                        <a:rPr lang="fr-FR" sz="1600" dirty="0"/>
                        <a:t>35 000,00</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5"/>
                  </a:ext>
                </a:extLst>
              </a:tr>
              <a:tr h="302749">
                <a:tc>
                  <a:txBody>
                    <a:bodyPr/>
                    <a:lstStyle/>
                    <a:p>
                      <a:r>
                        <a:rPr lang="fr-FR" sz="1400" dirty="0"/>
                        <a:t>Vente de terrains</a:t>
                      </a:r>
                      <a:endParaRPr lang="fr-FR" sz="1400" dirty="0">
                        <a:latin typeface="Arial" pitchFamily="34" charset="0"/>
                        <a:cs typeface="Arial" pitchFamily="34" charset="0"/>
                      </a:endParaRPr>
                    </a:p>
                  </a:txBody>
                  <a:tcPr/>
                </a:tc>
                <a:tc>
                  <a:txBody>
                    <a:bodyPr/>
                    <a:lstStyle/>
                    <a:p>
                      <a:pPr algn="r"/>
                      <a:r>
                        <a:rPr lang="fr-FR" sz="1600" dirty="0"/>
                        <a:t>490 000,00</a:t>
                      </a:r>
                      <a:endParaRPr lang="fr-FR"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6"/>
                  </a:ext>
                </a:extLst>
              </a:tr>
              <a:tr h="302749">
                <a:tc>
                  <a:txBody>
                    <a:bodyPr/>
                    <a:lstStyle/>
                    <a:p>
                      <a:pPr marL="0" algn="l" defTabSz="914400" rtl="0" eaLnBrk="1" latinLnBrk="0" hangingPunct="1"/>
                      <a:r>
                        <a:rPr lang="fr-FR" sz="1400" kern="1200" dirty="0"/>
                        <a:t>Emprunt d’équilibre</a:t>
                      </a:r>
                      <a:endParaRPr lang="fr-FR" sz="1400" kern="1200" dirty="0">
                        <a:solidFill>
                          <a:schemeClr val="dk1"/>
                        </a:solidFill>
                        <a:latin typeface="+mn-lt"/>
                        <a:ea typeface="+mn-ea"/>
                        <a:cs typeface="+mn-cs"/>
                      </a:endParaRPr>
                    </a:p>
                  </a:txBody>
                  <a:tcPr/>
                </a:tc>
                <a:tc>
                  <a:txBody>
                    <a:bodyPr/>
                    <a:lstStyle/>
                    <a:p>
                      <a:pPr marL="0" algn="r" defTabSz="914400" rtl="0" eaLnBrk="1" latinLnBrk="0" hangingPunct="1"/>
                      <a:r>
                        <a:rPr lang="fr-FR" sz="1600" kern="1200" dirty="0"/>
                        <a:t>00,00</a:t>
                      </a:r>
                      <a:endParaRPr lang="fr-FR" sz="1600" kern="1200" dirty="0">
                        <a:solidFill>
                          <a:schemeClr val="tx1"/>
                        </a:solidFill>
                        <a:latin typeface="Arial" pitchFamily="34" charset="0"/>
                        <a:ea typeface="+mn-ea"/>
                        <a:cs typeface="Arial" pitchFamily="34" charset="0"/>
                      </a:endParaRPr>
                    </a:p>
                  </a:txBody>
                  <a:tcPr/>
                </a:tc>
                <a:extLst>
                  <a:ext uri="{0D108BD9-81ED-4DB2-BD59-A6C34878D82A}">
                    <a16:rowId xmlns:a16="http://schemas.microsoft.com/office/drawing/2014/main" val="10007"/>
                  </a:ext>
                </a:extLst>
              </a:tr>
            </a:tbl>
          </a:graphicData>
        </a:graphic>
      </p:graphicFrame>
      <p:sp>
        <p:nvSpPr>
          <p:cNvPr id="8" name="Espace réservé de la date 7"/>
          <p:cNvSpPr>
            <a:spLocks noGrp="1"/>
          </p:cNvSpPr>
          <p:nvPr>
            <p:ph type="dt" sz="half" idx="10"/>
          </p:nvPr>
        </p:nvSpPr>
        <p:spPr/>
        <p:txBody>
          <a:bodyPr/>
          <a:lstStyle/>
          <a:p>
            <a:r>
              <a:rPr lang="fr-FR"/>
              <a:t>16/02/2021</a:t>
            </a:r>
          </a:p>
        </p:txBody>
      </p:sp>
      <p:sp>
        <p:nvSpPr>
          <p:cNvPr id="2" name="Espace réservé du pied de page 1"/>
          <p:cNvSpPr>
            <a:spLocks noGrp="1"/>
          </p:cNvSpPr>
          <p:nvPr>
            <p:ph type="ftr" sz="quarter" idx="11"/>
          </p:nvPr>
        </p:nvSpPr>
        <p:spPr/>
        <p:txBody>
          <a:bodyPr/>
          <a:lstStyle/>
          <a:p>
            <a:r>
              <a:rPr lang="fr-FR"/>
              <a:t>DEBAT ORIENTATION BUDGETAIRE 2021</a:t>
            </a:r>
          </a:p>
        </p:txBody>
      </p:sp>
      <p:sp>
        <p:nvSpPr>
          <p:cNvPr id="6" name="Espace réservé du numéro de diapositive 5"/>
          <p:cNvSpPr>
            <a:spLocks noGrp="1"/>
          </p:cNvSpPr>
          <p:nvPr>
            <p:ph type="sldNum" sz="quarter" idx="12"/>
          </p:nvPr>
        </p:nvSpPr>
        <p:spPr/>
        <p:txBody>
          <a:bodyPr/>
          <a:lstStyle/>
          <a:p>
            <a:fld id="{3CB182BC-7300-42D2-879F-995CD2C84297}" type="slidenum">
              <a:rPr lang="fr-FR" smtClean="0"/>
              <a:pPr/>
              <a:t>18</a:t>
            </a:fld>
            <a:endParaRPr lang="fr-FR" dirty="0"/>
          </a:p>
        </p:txBody>
      </p:sp>
      <p:sp>
        <p:nvSpPr>
          <p:cNvPr id="9"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Investissements: Financement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179B5-5FB0-452D-BC63-D6148BBDA988}"/>
              </a:ext>
            </a:extLst>
          </p:cNvPr>
          <p:cNvSpPr/>
          <p:nvPr/>
        </p:nvSpPr>
        <p:spPr>
          <a:xfrm>
            <a:off x="6456040" y="1484784"/>
            <a:ext cx="4680520" cy="2130070"/>
          </a:xfrm>
          <a:prstGeom prst="rect">
            <a:avLst/>
          </a:prstGeom>
        </p:spPr>
        <p:txBody>
          <a:bodyPr wrap="square">
            <a:spAutoFit/>
          </a:bodyPr>
          <a:lstStyle/>
          <a:p>
            <a:pPr algn="just">
              <a:lnSpc>
                <a:spcPct val="107000"/>
              </a:lnSpc>
              <a:spcAft>
                <a:spcPts val="800"/>
              </a:spcAft>
            </a:pPr>
            <a:r>
              <a:rPr lang="fr-FR" sz="1600" dirty="0">
                <a:ea typeface="Calibri" panose="020F0502020204030204" pitchFamily="34" charset="0"/>
                <a:cs typeface="Times New Roman" panose="02020603050405020304" pitchFamily="18" charset="0"/>
              </a:rPr>
              <a:t>Le taux de réalisation des investissements en 2020 est de 51%.</a:t>
            </a:r>
          </a:p>
          <a:p>
            <a:pPr algn="just">
              <a:lnSpc>
                <a:spcPct val="107000"/>
              </a:lnSpc>
              <a:spcAft>
                <a:spcPts val="800"/>
              </a:spcAft>
            </a:pPr>
            <a:endParaRPr lang="fr-FR" sz="1600" dirty="0">
              <a:ea typeface="Calibri" panose="020F0502020204030204" pitchFamily="34" charset="0"/>
              <a:cs typeface="Times New Roman" panose="02020603050405020304" pitchFamily="18" charset="0"/>
            </a:endParaRPr>
          </a:p>
          <a:p>
            <a:pPr algn="just">
              <a:lnSpc>
                <a:spcPct val="107000"/>
              </a:lnSpc>
              <a:spcAft>
                <a:spcPts val="800"/>
              </a:spcAft>
            </a:pPr>
            <a:r>
              <a:rPr lang="fr-FR" sz="1600" dirty="0">
                <a:ea typeface="Calibri" panose="020F0502020204030204" pitchFamily="34" charset="0"/>
                <a:cs typeface="Times New Roman" panose="02020603050405020304" pitchFamily="18" charset="0"/>
              </a:rPr>
              <a:t>L’année 2020 a été marquée par la crise sanitaire. Le premier confinement a retardé la réalisation de certains investissements qui se sont reportés sur le budget 2021. </a:t>
            </a:r>
          </a:p>
        </p:txBody>
      </p:sp>
      <p:sp>
        <p:nvSpPr>
          <p:cNvPr id="8" name="Espace réservé de la date 7"/>
          <p:cNvSpPr>
            <a:spLocks noGrp="1"/>
          </p:cNvSpPr>
          <p:nvPr>
            <p:ph type="dt" sz="half" idx="10"/>
          </p:nvPr>
        </p:nvSpPr>
        <p:spPr/>
        <p:txBody>
          <a:bodyPr/>
          <a:lstStyle/>
          <a:p>
            <a:r>
              <a:rPr lang="fr-FR"/>
              <a:t>16/02/2021</a:t>
            </a:r>
          </a:p>
        </p:txBody>
      </p:sp>
      <p:sp>
        <p:nvSpPr>
          <p:cNvPr id="6" name="Espace réservé du pied de page 5"/>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19</a:t>
            </a:fld>
            <a:endParaRPr lang="fr-FR" dirty="0"/>
          </a:p>
        </p:txBody>
      </p:sp>
      <p:sp>
        <p:nvSpPr>
          <p:cNvPr id="9"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Politique financière: Evolution des investissements</a:t>
            </a:r>
          </a:p>
        </p:txBody>
      </p:sp>
      <p:graphicFrame>
        <p:nvGraphicFramePr>
          <p:cNvPr id="10" name="Chart 1"/>
          <p:cNvGraphicFramePr>
            <a:graphicFrameLocks/>
          </p:cNvGraphicFramePr>
          <p:nvPr>
            <p:extLst>
              <p:ext uri="{D42A27DB-BD31-4B8C-83A1-F6EECF244321}">
                <p14:modId xmlns:p14="http://schemas.microsoft.com/office/powerpoint/2010/main" val="3901713504"/>
              </p:ext>
            </p:extLst>
          </p:nvPr>
        </p:nvGraphicFramePr>
        <p:xfrm>
          <a:off x="119336" y="1340768"/>
          <a:ext cx="6048672"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34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FR"/>
              <a:t>16/02/2021</a:t>
            </a:r>
          </a:p>
        </p:txBody>
      </p:sp>
      <p:sp>
        <p:nvSpPr>
          <p:cNvPr id="3" name="Espace réservé du pied de page 2"/>
          <p:cNvSpPr>
            <a:spLocks noGrp="1"/>
          </p:cNvSpPr>
          <p:nvPr>
            <p:ph type="ftr" sz="quarter" idx="11"/>
          </p:nvPr>
        </p:nvSpPr>
        <p:spPr/>
        <p:txBody>
          <a:bodyPr/>
          <a:lstStyle/>
          <a:p>
            <a:r>
              <a:rPr lang="fr-FR" dirty="0"/>
              <a:t>DEBAT ORIENTATION BUDGETAIRE 2021</a:t>
            </a:r>
          </a:p>
        </p:txBody>
      </p:sp>
      <p:sp>
        <p:nvSpPr>
          <p:cNvPr id="4" name="Espace réservé du numéro de diapositive 3"/>
          <p:cNvSpPr>
            <a:spLocks noGrp="1"/>
          </p:cNvSpPr>
          <p:nvPr>
            <p:ph type="sldNum" sz="quarter" idx="12"/>
          </p:nvPr>
        </p:nvSpPr>
        <p:spPr/>
        <p:txBody>
          <a:bodyPr/>
          <a:lstStyle/>
          <a:p>
            <a:fld id="{3CB182BC-7300-42D2-879F-995CD2C84297}" type="slidenum">
              <a:rPr lang="fr-FR" smtClean="0"/>
              <a:pPr/>
              <a:t>2</a:t>
            </a:fld>
            <a:endParaRPr lang="fr-FR" dirty="0"/>
          </a:p>
        </p:txBody>
      </p:sp>
      <p:sp>
        <p:nvSpPr>
          <p:cNvPr id="19458" name="Titre 1"/>
          <p:cNvSpPr>
            <a:spLocks noGrp="1"/>
          </p:cNvSpPr>
          <p:nvPr>
            <p:ph type="title" idx="4294967295"/>
          </p:nvPr>
        </p:nvSpPr>
        <p:spPr>
          <a:xfrm>
            <a:off x="3719736" y="21657"/>
            <a:ext cx="8162354" cy="671039"/>
          </a:xfrm>
          <a:ln>
            <a:noFill/>
          </a:ln>
        </p:spPr>
        <p:style>
          <a:lnRef idx="2">
            <a:schemeClr val="dk1"/>
          </a:lnRef>
          <a:fillRef idx="1">
            <a:schemeClr val="lt1"/>
          </a:fillRef>
          <a:effectRef idx="0">
            <a:schemeClr val="dk1"/>
          </a:effectRef>
          <a:fontRef idx="minor">
            <a:schemeClr val="dk1"/>
          </a:fontRef>
        </p:style>
        <p:txBody>
          <a:bodyPr/>
          <a:lstStyle/>
          <a:p>
            <a:pPr algn="r" eaLnBrk="1" hangingPunct="1"/>
            <a:r>
              <a:rPr lang="fr-FR" sz="2000" b="1" dirty="0">
                <a:latin typeface="Segoe UI" panose="020B0502040204020203" pitchFamily="34" charset="0"/>
                <a:cs typeface="Segoe UI" panose="020B0502040204020203" pitchFamily="34" charset="0"/>
              </a:rPr>
              <a:t>DOB 2021: Action sociale</a:t>
            </a:r>
          </a:p>
        </p:txBody>
      </p:sp>
      <p:sp>
        <p:nvSpPr>
          <p:cNvPr id="19462" name="Rectangle 7"/>
          <p:cNvSpPr>
            <a:spLocks noChangeArrowheads="1"/>
          </p:cNvSpPr>
          <p:nvPr/>
        </p:nvSpPr>
        <p:spPr bwMode="auto">
          <a:xfrm>
            <a:off x="119336" y="1145925"/>
            <a:ext cx="6840760" cy="3208199"/>
          </a:xfrm>
          <a:prstGeom prst="rect">
            <a:avLst/>
          </a:prstGeom>
          <a:noFill/>
          <a:ln w="9525">
            <a:noFill/>
            <a:miter lim="800000"/>
            <a:headEnd/>
            <a:tailEnd/>
          </a:ln>
        </p:spPr>
        <p:txBody>
          <a:bodyPr wrap="square" lIns="91071" tIns="45536" rIns="91071" bIns="45536" anchor="ctr">
            <a:spAutoFit/>
          </a:bodyPr>
          <a:lstStyle/>
          <a:p>
            <a:pPr algn="just" eaLnBrk="0" hangingPunct="0"/>
            <a:r>
              <a:rPr lang="fr-FR" sz="1350" dirty="0"/>
              <a:t>La Commune aide les Suzerains en difficulté via le CCAS. Cela représente environ 16 560,97 € d’aides directes en 2020.  </a:t>
            </a:r>
          </a:p>
          <a:p>
            <a:pPr algn="just" eaLnBrk="0" hangingPunct="0"/>
            <a:r>
              <a:rPr lang="fr-FR" sz="1350" dirty="0"/>
              <a:t>Les aides portent sur les domaines suivants:</a:t>
            </a:r>
          </a:p>
          <a:p>
            <a:pPr marL="171450" indent="-171450" algn="just" eaLnBrk="0" hangingPunct="0">
              <a:buFontTx/>
              <a:buChar char="-"/>
            </a:pPr>
            <a:r>
              <a:rPr lang="fr-FR" sz="1350" dirty="0"/>
              <a:t>Les aides pour les factures eau, électricité, gaz</a:t>
            </a:r>
          </a:p>
          <a:p>
            <a:pPr marL="171450" indent="-171450" algn="just" eaLnBrk="0" hangingPunct="0">
              <a:buFontTx/>
              <a:buChar char="-"/>
            </a:pPr>
            <a:r>
              <a:rPr lang="fr-FR" sz="1350" dirty="0"/>
              <a:t>Des aides à la scolarité</a:t>
            </a:r>
          </a:p>
          <a:p>
            <a:pPr marL="171450" indent="-171450" algn="just" eaLnBrk="0" hangingPunct="0">
              <a:buFontTx/>
              <a:buChar char="-"/>
            </a:pPr>
            <a:r>
              <a:rPr lang="fr-FR" sz="1350" dirty="0"/>
              <a:t>Des aides aux voyages scolaires</a:t>
            </a:r>
          </a:p>
          <a:p>
            <a:pPr marL="171450" indent="-171450" algn="just" eaLnBrk="0" hangingPunct="0">
              <a:buFontTx/>
              <a:buChar char="-"/>
            </a:pPr>
            <a:r>
              <a:rPr lang="fr-FR" sz="1350" dirty="0"/>
              <a:t>Les ateliers cuisine</a:t>
            </a:r>
          </a:p>
          <a:p>
            <a:pPr marL="171450" indent="-171450" algn="just" eaLnBrk="0" hangingPunct="0">
              <a:buFontTx/>
              <a:buChar char="-"/>
            </a:pPr>
            <a:r>
              <a:rPr lang="fr-FR" sz="1350" dirty="0"/>
              <a:t>L’aide alimentaire</a:t>
            </a:r>
          </a:p>
          <a:p>
            <a:pPr algn="just" eaLnBrk="0" hangingPunct="0"/>
            <a:r>
              <a:rPr lang="fr-FR" sz="1350" dirty="0"/>
              <a:t>L’aide alimentaire gérée par le CCAS a apporté un soutien pour quinze familles en 2020 (10 familles en 2019). En raison de la crise sanitaire, le nombre de bénéficiaires risque d’augmenter. </a:t>
            </a:r>
          </a:p>
          <a:p>
            <a:pPr algn="just" eaLnBrk="0" hangingPunct="0"/>
            <a:endParaRPr lang="fr-FR" sz="1350" dirty="0"/>
          </a:p>
          <a:p>
            <a:pPr algn="just" eaLnBrk="0" hangingPunct="0"/>
            <a:r>
              <a:rPr lang="fr-FR" sz="1350" dirty="0"/>
              <a:t>La Commune a subventionné le CCAS à hauteur de 68 161€ en 2020. Le montant de la subvention va évoluer pour 2021 afin de permettre d’apporter au CCAS des moyens supplémentaires en prévision d’une évolution du montant des aides et pour avoir les crédits pour le projet « Argent de Poche ».</a:t>
            </a:r>
          </a:p>
        </p:txBody>
      </p:sp>
      <p:sp>
        <p:nvSpPr>
          <p:cNvPr id="7" name="Rectangle 7"/>
          <p:cNvSpPr>
            <a:spLocks noChangeArrowheads="1"/>
          </p:cNvSpPr>
          <p:nvPr/>
        </p:nvSpPr>
        <p:spPr bwMode="auto">
          <a:xfrm>
            <a:off x="191344" y="4601378"/>
            <a:ext cx="6355312" cy="738292"/>
          </a:xfrm>
          <a:prstGeom prst="rect">
            <a:avLst/>
          </a:prstGeom>
          <a:noFill/>
          <a:ln w="9525">
            <a:noFill/>
            <a:miter lim="800000"/>
            <a:headEnd/>
            <a:tailEnd/>
          </a:ln>
        </p:spPr>
        <p:txBody>
          <a:bodyPr wrap="square" lIns="91071" tIns="45536" rIns="91071" bIns="45536" anchor="ctr">
            <a:spAutoFit/>
          </a:bodyPr>
          <a:lstStyle/>
          <a:p>
            <a:pPr algn="just" eaLnBrk="0" hangingPunct="0"/>
            <a:r>
              <a:rPr lang="fr-FR" sz="1400" dirty="0"/>
              <a:t>Malgré le transfert de compétence, la commune continue de contribuer pour les ALSH et la jeunesse via une diminution de son attribution de compensation (recette de la </a:t>
            </a:r>
            <a:r>
              <a:rPr lang="fr-FR" sz="1400" dirty="0" err="1"/>
              <a:t>Cdc</a:t>
            </a:r>
            <a:r>
              <a:rPr lang="fr-FR" sz="1400" dirty="0"/>
              <a:t>) d’un montant de 172 742 €. </a:t>
            </a:r>
          </a:p>
        </p:txBody>
      </p:sp>
      <p:sp>
        <p:nvSpPr>
          <p:cNvPr id="10" name="Rectangle 7"/>
          <p:cNvSpPr>
            <a:spLocks noChangeArrowheads="1"/>
          </p:cNvSpPr>
          <p:nvPr/>
        </p:nvSpPr>
        <p:spPr bwMode="auto">
          <a:xfrm>
            <a:off x="7608168" y="3582889"/>
            <a:ext cx="4273922" cy="1969398"/>
          </a:xfrm>
          <a:prstGeom prst="rect">
            <a:avLst/>
          </a:prstGeom>
          <a:noFill/>
          <a:ln w="9525">
            <a:noFill/>
            <a:miter lim="800000"/>
            <a:headEnd/>
            <a:tailEnd/>
          </a:ln>
        </p:spPr>
        <p:txBody>
          <a:bodyPr wrap="square" lIns="91071" tIns="45536" rIns="91071" bIns="45536" anchor="ctr">
            <a:spAutoFit/>
          </a:bodyPr>
          <a:lstStyle/>
          <a:p>
            <a:pPr algn="just" eaLnBrk="0" hangingPunct="0"/>
            <a:r>
              <a:rPr lang="fr-FR" sz="1400" b="1" u="sng" dirty="0"/>
              <a:t>Dispositif « Argent de Poche »</a:t>
            </a:r>
          </a:p>
          <a:p>
            <a:pPr algn="just" eaLnBrk="0" hangingPunct="0"/>
            <a:r>
              <a:rPr lang="fr-FR" sz="1200" dirty="0"/>
              <a:t> Ce dispositif crée la possibilité pour des jeunes (14-17 ans) d’effectuer des petits chantiers de proximité (½ journée sur 5 jours) participant à l’amélioration de leur cadre de vie, à l’occasion des congés scolaires et de recevoir en contrepartie une indemnisation (15 € par jeune et par jour).</a:t>
            </a:r>
          </a:p>
          <a:p>
            <a:pPr algn="just" eaLnBrk="0" hangingPunct="0"/>
            <a:r>
              <a:rPr lang="fr-FR" sz="1200" dirty="0"/>
              <a:t>La Coulée Douce sera porteur du projet du CCAS. Les jeunes seront encadrés par un agent communal.</a:t>
            </a:r>
          </a:p>
          <a:p>
            <a:pPr algn="just" eaLnBrk="0" hangingPunct="0"/>
            <a:r>
              <a:rPr lang="fr-FR" sz="1200" dirty="0"/>
              <a:t>Première session pour les vacances d’avril 2021, 6 jeunes maximum.</a:t>
            </a:r>
          </a:p>
        </p:txBody>
      </p:sp>
      <p:pic>
        <p:nvPicPr>
          <p:cNvPr id="6" name="Image 5">
            <a:extLst>
              <a:ext uri="{FF2B5EF4-FFF2-40B4-BE49-F238E27FC236}">
                <a16:creationId xmlns:a16="http://schemas.microsoft.com/office/drawing/2014/main" id="{C7A6FA15-272A-443B-84CD-A829B5F29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574" y="979137"/>
            <a:ext cx="2999611" cy="1999740"/>
          </a:xfrm>
          <a:prstGeom prst="rect">
            <a:avLst/>
          </a:prstGeom>
        </p:spPr>
      </p:pic>
      <p:sp>
        <p:nvSpPr>
          <p:cNvPr id="8" name="ZoneTexte 7">
            <a:extLst>
              <a:ext uri="{FF2B5EF4-FFF2-40B4-BE49-F238E27FC236}">
                <a16:creationId xmlns:a16="http://schemas.microsoft.com/office/drawing/2014/main" id="{D13F1A95-242F-4ECD-883F-5A02601342DB}"/>
              </a:ext>
            </a:extLst>
          </p:cNvPr>
          <p:cNvSpPr txBox="1"/>
          <p:nvPr/>
        </p:nvSpPr>
        <p:spPr>
          <a:xfrm>
            <a:off x="8016574" y="3101829"/>
            <a:ext cx="1775475" cy="307777"/>
          </a:xfrm>
          <a:prstGeom prst="rect">
            <a:avLst/>
          </a:prstGeom>
          <a:noFill/>
        </p:spPr>
        <p:txBody>
          <a:bodyPr wrap="square" rtlCol="0">
            <a:spAutoFit/>
          </a:bodyPr>
          <a:lstStyle/>
          <a:p>
            <a:r>
              <a:rPr lang="fr-FR" sz="1400" dirty="0"/>
              <a:t>Aide alimentaire</a:t>
            </a:r>
          </a:p>
        </p:txBody>
      </p:sp>
    </p:spTree>
    <p:extLst>
      <p:ext uri="{BB962C8B-B14F-4D97-AF65-F5344CB8AC3E}">
        <p14:creationId xmlns:p14="http://schemas.microsoft.com/office/powerpoint/2010/main" val="315055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graphicFrame>
        <p:nvGraphicFramePr>
          <p:cNvPr id="5" name="Chart 1"/>
          <p:cNvGraphicFramePr>
            <a:graphicFrameLocks/>
          </p:cNvGraphicFramePr>
          <p:nvPr/>
        </p:nvGraphicFramePr>
        <p:xfrm>
          <a:off x="1839363021" y="19477352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8199" name="Rectangle 7"/>
          <p:cNvSpPr>
            <a:spLocks noChangeArrowheads="1"/>
          </p:cNvSpPr>
          <p:nvPr/>
        </p:nvSpPr>
        <p:spPr bwMode="auto">
          <a:xfrm>
            <a:off x="551384" y="1369853"/>
            <a:ext cx="4320480" cy="1454001"/>
          </a:xfrm>
          <a:prstGeom prst="rect">
            <a:avLst/>
          </a:prstGeom>
          <a:noFill/>
          <a:ln w="9525">
            <a:noFill/>
            <a:miter lim="800000"/>
            <a:headEnd/>
            <a:tailEnd/>
          </a:ln>
        </p:spPr>
        <p:txBody>
          <a:bodyPr wrap="square" lIns="91071" tIns="45536" rIns="91071" bIns="45536" anchor="ctr">
            <a:spAutoFit/>
          </a:bodyPr>
          <a:lstStyle/>
          <a:p>
            <a:pPr marL="342900" indent="-342900">
              <a:lnSpc>
                <a:spcPct val="107000"/>
              </a:lnSpc>
              <a:spcAft>
                <a:spcPts val="800"/>
              </a:spcAft>
              <a:buFont typeface="Wingdings" panose="05000000000000000000" pitchFamily="2" charset="2"/>
              <a:buChar char=""/>
            </a:pPr>
            <a:r>
              <a:rPr lang="fr-FR" sz="1200" b="1" dirty="0">
                <a:latin typeface="Calibri" panose="020F0502020204030204" pitchFamily="34" charset="0"/>
                <a:ea typeface="Calibri" panose="020F0502020204030204" pitchFamily="34" charset="0"/>
                <a:cs typeface="Times New Roman" panose="02020603050405020304" pitchFamily="18" charset="0"/>
              </a:rPr>
              <a:t>Situation au 31 décembre 2020</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r>
              <a:rPr lang="fr-FR" sz="1200" dirty="0">
                <a:latin typeface="Calibri" panose="020F0502020204030204" pitchFamily="34" charset="0"/>
                <a:ea typeface="Calibri" panose="020F0502020204030204" pitchFamily="34" charset="0"/>
                <a:cs typeface="Times New Roman" panose="02020603050405020304" pitchFamily="18" charset="0"/>
              </a:rPr>
              <a:t>Avec 4 528 habitants, l’endettement de la commune au 31 décembre 2020 s’élève à 3,535 millions d’€, soit 782€ par habitant.</a:t>
            </a:r>
            <a:endParaRPr lang="fr-FR" sz="1200" dirty="0">
              <a:latin typeface="Comic Sans MS" pitchFamily="66" charset="0"/>
            </a:endParaRPr>
          </a:p>
          <a:p>
            <a:pPr eaLnBrk="0" hangingPunct="0"/>
            <a:r>
              <a:rPr lang="fr-FR" sz="1200" dirty="0"/>
              <a:t>La capacité de désendettement est de 5,21 ans </a:t>
            </a:r>
            <a:r>
              <a:rPr lang="fr-FR" sz="1050" i="1" dirty="0"/>
              <a:t>(calculée selon ratio Loi de finances 2018: Dette/CAF ). </a:t>
            </a:r>
          </a:p>
          <a:p>
            <a:pPr eaLnBrk="0" hangingPunct="0"/>
            <a:endParaRPr lang="fr-FR" sz="1050" i="1" dirty="0"/>
          </a:p>
        </p:txBody>
      </p:sp>
      <p:graphicFrame>
        <p:nvGraphicFramePr>
          <p:cNvPr id="2" name="Tableau 1"/>
          <p:cNvGraphicFramePr>
            <a:graphicFrameLocks noGrp="1"/>
          </p:cNvGraphicFramePr>
          <p:nvPr>
            <p:extLst>
              <p:ext uri="{D42A27DB-BD31-4B8C-83A1-F6EECF244321}">
                <p14:modId xmlns:p14="http://schemas.microsoft.com/office/powerpoint/2010/main" val="2278050246"/>
              </p:ext>
            </p:extLst>
          </p:nvPr>
        </p:nvGraphicFramePr>
        <p:xfrm>
          <a:off x="5795337" y="1628800"/>
          <a:ext cx="4253865" cy="1108710"/>
        </p:xfrm>
        <a:graphic>
          <a:graphicData uri="http://schemas.openxmlformats.org/drawingml/2006/table">
            <a:tbl>
              <a:tblPr>
                <a:tableStyleId>{5C22544A-7EE6-4342-B048-85BDC9FD1C3A}</a:tableStyleId>
              </a:tblPr>
              <a:tblGrid>
                <a:gridCol w="1504950">
                  <a:extLst>
                    <a:ext uri="{9D8B030D-6E8A-4147-A177-3AD203B41FA5}">
                      <a16:colId xmlns:a16="http://schemas.microsoft.com/office/drawing/2014/main" val="576400964"/>
                    </a:ext>
                  </a:extLst>
                </a:gridCol>
                <a:gridCol w="734695">
                  <a:extLst>
                    <a:ext uri="{9D8B030D-6E8A-4147-A177-3AD203B41FA5}">
                      <a16:colId xmlns:a16="http://schemas.microsoft.com/office/drawing/2014/main" val="4049501556"/>
                    </a:ext>
                  </a:extLst>
                </a:gridCol>
                <a:gridCol w="1279525">
                  <a:extLst>
                    <a:ext uri="{9D8B030D-6E8A-4147-A177-3AD203B41FA5}">
                      <a16:colId xmlns:a16="http://schemas.microsoft.com/office/drawing/2014/main" val="594982963"/>
                    </a:ext>
                  </a:extLst>
                </a:gridCol>
                <a:gridCol w="734695">
                  <a:extLst>
                    <a:ext uri="{9D8B030D-6E8A-4147-A177-3AD203B41FA5}">
                      <a16:colId xmlns:a16="http://schemas.microsoft.com/office/drawing/2014/main" val="1646949344"/>
                    </a:ext>
                  </a:extLst>
                </a:gridCol>
              </a:tblGrid>
              <a:tr h="184785">
                <a:tc gridSpan="2">
                  <a:txBody>
                    <a:bodyPr/>
                    <a:lstStyle/>
                    <a:p>
                      <a:pPr algn="l" fontAlgn="b">
                        <a:lnSpc>
                          <a:spcPct val="107000"/>
                        </a:lnSpc>
                        <a:spcAft>
                          <a:spcPts val="0"/>
                        </a:spcAft>
                      </a:pPr>
                      <a:r>
                        <a:rPr lang="fr-FR" sz="1100" kern="1200" dirty="0">
                          <a:effectLst/>
                        </a:rPr>
                        <a:t>Encours de la dette au 31/12/2020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endParaRPr lang="fr-FR"/>
                    </a:p>
                  </a:txBody>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722758865"/>
                  </a:ext>
                </a:extLst>
              </a:tr>
              <a:tr h="184785">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82009873"/>
                  </a:ext>
                </a:extLst>
              </a:tr>
              <a:tr h="184785">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fr-FR" sz="1100" kern="1200">
                          <a:effectLst/>
                        </a:rPr>
                        <a:t>Quantité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fr-FR" sz="1100" kern="1200">
                          <a:effectLst/>
                        </a:rPr>
                        <a:t>Capital restant dû</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fr-FR" sz="1100" kern="12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98779242"/>
                  </a:ext>
                </a:extLst>
              </a:tr>
              <a:tr h="184785">
                <a:tc>
                  <a:txBody>
                    <a:bodyPr/>
                    <a:lstStyle/>
                    <a:p>
                      <a:pPr algn="r" fontAlgn="b">
                        <a:lnSpc>
                          <a:spcPct val="107000"/>
                        </a:lnSpc>
                        <a:spcAft>
                          <a:spcPts val="0"/>
                        </a:spcAft>
                      </a:pPr>
                      <a:r>
                        <a:rPr lang="fr-FR" sz="1100" kern="1200">
                          <a:effectLst/>
                        </a:rPr>
                        <a:t>Emprunts à taux fixes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dirty="0">
                          <a:effectLst/>
                        </a:rPr>
                        <a:t>3 410 089,89€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a:effectLst/>
                        </a:rPr>
                        <a:t>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571279335"/>
                  </a:ext>
                </a:extLst>
              </a:tr>
              <a:tr h="184785">
                <a:tc>
                  <a:txBody>
                    <a:bodyPr/>
                    <a:lstStyle/>
                    <a:p>
                      <a:pPr algn="r" fontAlgn="b">
                        <a:lnSpc>
                          <a:spcPct val="107000"/>
                        </a:lnSpc>
                        <a:spcAft>
                          <a:spcPts val="0"/>
                        </a:spcAft>
                      </a:pPr>
                      <a:r>
                        <a:rPr lang="fr-FR" sz="1100" kern="1200">
                          <a:effectLst/>
                        </a:rPr>
                        <a:t>Emprunts à taux 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dirty="0">
                          <a:effectLst/>
                        </a:rPr>
                        <a:t>125 000,10 €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804098534"/>
                  </a:ext>
                </a:extLst>
              </a:tr>
              <a:tr h="184785">
                <a:tc>
                  <a:txBody>
                    <a:bodyPr/>
                    <a:lstStyle/>
                    <a:p>
                      <a:pPr algn="r" fontAlgn="b">
                        <a:lnSpc>
                          <a:spcPct val="107000"/>
                        </a:lnSpc>
                        <a:spcAft>
                          <a:spcPts val="0"/>
                        </a:spcAft>
                      </a:pPr>
                      <a:r>
                        <a:rPr lang="fr-FR" sz="1100" kern="1200">
                          <a:effectLst/>
                        </a:rPr>
                        <a:t>Total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a:effectLst/>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dirty="0">
                          <a:effectLst/>
                        </a:rPr>
                        <a:t>3 535 089,99€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r" fontAlgn="b">
                        <a:lnSpc>
                          <a:spcPct val="107000"/>
                        </a:lnSpc>
                        <a:spcAft>
                          <a:spcPts val="0"/>
                        </a:spcAft>
                      </a:pPr>
                      <a:r>
                        <a:rPr lang="fr-FR" sz="1100" kern="1200" dirty="0">
                          <a:effectLst/>
                        </a:rPr>
                        <a:t>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303363415"/>
                  </a:ext>
                </a:extLst>
              </a:tr>
            </a:tbl>
          </a:graphicData>
        </a:graphic>
      </p:graphicFrame>
      <p:sp>
        <p:nvSpPr>
          <p:cNvPr id="8" name="Rectangle 7">
            <a:extLst>
              <a:ext uri="{FF2B5EF4-FFF2-40B4-BE49-F238E27FC236}">
                <a16:creationId xmlns:a16="http://schemas.microsoft.com/office/drawing/2014/main" id="{356DC117-C3A0-4E52-8E73-97935C093090}"/>
              </a:ext>
            </a:extLst>
          </p:cNvPr>
          <p:cNvSpPr>
            <a:spLocks noChangeArrowheads="1"/>
          </p:cNvSpPr>
          <p:nvPr/>
        </p:nvSpPr>
        <p:spPr bwMode="auto">
          <a:xfrm>
            <a:off x="623392" y="3501008"/>
            <a:ext cx="3973072" cy="1296144"/>
          </a:xfrm>
          <a:prstGeom prst="rect">
            <a:avLst/>
          </a:prstGeom>
          <a:noFill/>
          <a:ln w="9525">
            <a:noFill/>
            <a:miter lim="800000"/>
            <a:headEnd/>
            <a:tailEnd/>
          </a:ln>
        </p:spPr>
        <p:txBody>
          <a:bodyPr wrap="square" lIns="91071" tIns="45536" rIns="91071" bIns="45536" anchor="ctr">
            <a:spAutoFit/>
          </a:bodyPr>
          <a:lstStyle/>
          <a:p>
            <a:pPr marL="342900" indent="-342900">
              <a:lnSpc>
                <a:spcPct val="107000"/>
              </a:lnSpc>
              <a:spcAft>
                <a:spcPts val="800"/>
              </a:spcAft>
              <a:buFont typeface="Wingdings" panose="05000000000000000000" pitchFamily="2" charset="2"/>
              <a:buChar char=""/>
            </a:pPr>
            <a:r>
              <a:rPr lang="fr-FR" sz="1200" b="1" dirty="0">
                <a:ea typeface="Calibri" panose="020F0502020204030204" pitchFamily="34" charset="0"/>
                <a:cs typeface="Times New Roman" panose="02020603050405020304" pitchFamily="18" charset="0"/>
              </a:rPr>
              <a:t>Situation au 31 décembre 2021</a:t>
            </a:r>
            <a:endParaRPr lang="fr-FR" sz="1200" dirty="0">
              <a:ea typeface="Calibri" panose="020F0502020204030204" pitchFamily="34" charset="0"/>
              <a:cs typeface="Times New Roman" panose="02020603050405020304" pitchFamily="18" charset="0"/>
            </a:endParaRPr>
          </a:p>
          <a:p>
            <a:r>
              <a:rPr lang="fr-FR" sz="1200" b="1" dirty="0">
                <a:ea typeface="Calibri" panose="020F0502020204030204" pitchFamily="34" charset="0"/>
                <a:cs typeface="Times New Roman" panose="02020603050405020304" pitchFamily="18" charset="0"/>
              </a:rPr>
              <a:t>Sans emprunt supplémentaire</a:t>
            </a:r>
            <a:r>
              <a:rPr lang="fr-FR" sz="1200" dirty="0">
                <a:ea typeface="Calibri" panose="020F0502020204030204" pitchFamily="34" charset="0"/>
                <a:cs typeface="Times New Roman" panose="02020603050405020304" pitchFamily="18" charset="0"/>
              </a:rPr>
              <a:t>, l’endettement de la commune au 31 décembre s’élèvera à 3,107 millions d’€, soit 686 € par habitant.</a:t>
            </a:r>
            <a:endParaRPr lang="fr-FR" sz="1200" dirty="0"/>
          </a:p>
          <a:p>
            <a:pPr eaLnBrk="0" hangingPunct="0"/>
            <a:r>
              <a:rPr lang="fr-FR" sz="1200" dirty="0"/>
              <a:t>La capacité de désendettement sera de 5,29ans</a:t>
            </a:r>
            <a:r>
              <a:rPr lang="fr-FR" sz="1050" i="1" dirty="0"/>
              <a:t>. </a:t>
            </a:r>
          </a:p>
          <a:p>
            <a:pPr eaLnBrk="0" hangingPunct="0"/>
            <a:endParaRPr lang="fr-FR" sz="1050" i="1" dirty="0"/>
          </a:p>
        </p:txBody>
      </p:sp>
      <p:sp>
        <p:nvSpPr>
          <p:cNvPr id="7" name="Espace réservé de la date 6"/>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6" name="Espace réservé du numéro de diapositive 5"/>
          <p:cNvSpPr>
            <a:spLocks noGrp="1"/>
          </p:cNvSpPr>
          <p:nvPr>
            <p:ph type="sldNum" sz="quarter" idx="12"/>
          </p:nvPr>
        </p:nvSpPr>
        <p:spPr/>
        <p:txBody>
          <a:bodyPr/>
          <a:lstStyle/>
          <a:p>
            <a:fld id="{3CB182BC-7300-42D2-879F-995CD2C84297}" type="slidenum">
              <a:rPr lang="fr-FR" smtClean="0"/>
              <a:pPr/>
              <a:t>20</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Politique financière: Evolution de  l’endettement</a:t>
            </a:r>
          </a:p>
        </p:txBody>
      </p:sp>
      <p:graphicFrame>
        <p:nvGraphicFramePr>
          <p:cNvPr id="14" name="Chart 1">
            <a:extLst>
              <a:ext uri="{FF2B5EF4-FFF2-40B4-BE49-F238E27FC236}">
                <a16:creationId xmlns:a16="http://schemas.microsoft.com/office/drawing/2014/main" id="{3ED83D89-09B7-469F-BDED-5CD82D493BFD}"/>
              </a:ext>
            </a:extLst>
          </p:cNvPr>
          <p:cNvGraphicFramePr>
            <a:graphicFrameLocks/>
          </p:cNvGraphicFramePr>
          <p:nvPr>
            <p:extLst>
              <p:ext uri="{D42A27DB-BD31-4B8C-83A1-F6EECF244321}">
                <p14:modId xmlns:p14="http://schemas.microsoft.com/office/powerpoint/2010/main" val="1994616333"/>
              </p:ext>
            </p:extLst>
          </p:nvPr>
        </p:nvGraphicFramePr>
        <p:xfrm>
          <a:off x="4948733" y="3169897"/>
          <a:ext cx="6619875" cy="285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874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59000"/>
          </a:blip>
          <a:stretch>
            <a:fillRect r="70000" b="90000"/>
          </a:stretch>
        </a:blipFill>
        <a:effectLst/>
      </p:bgPr>
    </p:bg>
    <p:spTree>
      <p:nvGrpSpPr>
        <p:cNvPr id="1" name=""/>
        <p:cNvGrpSpPr/>
        <p:nvPr/>
      </p:nvGrpSpPr>
      <p:grpSpPr>
        <a:xfrm>
          <a:off x="0" y="0"/>
          <a:ext cx="0" cy="0"/>
          <a:chOff x="0" y="0"/>
          <a:chExt cx="0" cy="0"/>
        </a:xfrm>
      </p:grpSpPr>
      <p:sp>
        <p:nvSpPr>
          <p:cNvPr id="2" name="Rectangle 1"/>
          <p:cNvSpPr/>
          <p:nvPr/>
        </p:nvSpPr>
        <p:spPr>
          <a:xfrm>
            <a:off x="479376" y="908720"/>
            <a:ext cx="10441160" cy="1938992"/>
          </a:xfrm>
          <a:prstGeom prst="rect">
            <a:avLst/>
          </a:prstGeom>
        </p:spPr>
        <p:txBody>
          <a:bodyPr wrap="square">
            <a:spAutoFit/>
          </a:bodyPr>
          <a:lstStyle/>
          <a:p>
            <a:r>
              <a:rPr lang="fr-FR" sz="1200" dirty="0"/>
              <a:t>La loi de finances 2020 est venue clore les travaux sur la réforme de la Taxe d’Habitation (TH) en indiquant les modalités de sa suppression. La perte du produit de la TH pour les communes sera compensée par le mécanisme suivant :  </a:t>
            </a:r>
            <a:r>
              <a:rPr lang="fr-FR" sz="1200" b="1" dirty="0"/>
              <a:t>Compensation par un transfert de la part départementale de taxe Foncière Bâti </a:t>
            </a:r>
            <a:endParaRPr lang="fr-FR" sz="1200" dirty="0"/>
          </a:p>
          <a:p>
            <a:r>
              <a:rPr lang="fr-FR" sz="1200" dirty="0"/>
              <a:t>Un dispositif de neutralisation reposant sur un « coefficient correcteur (0,8393) » sera mis en place afin de corriger les écarts de produits générés par ce transfert. </a:t>
            </a:r>
          </a:p>
          <a:p>
            <a:r>
              <a:rPr lang="fr-FR" sz="1200" dirty="0"/>
              <a:t>La commune de La Suze sur Sarthe est surcompensée (le produit de TFB départemental est supérieur au produit de TH), l’Etat va prélever ce surplus pour alimenter le fonds de soutien à destination des communes sous-compensées. La compensation versée par l’Etat sera dynamique et évoluera en fonction des bases de foncier bâti de la commune. </a:t>
            </a:r>
          </a:p>
          <a:p>
            <a:r>
              <a:rPr lang="fr-FR" sz="1200" dirty="0"/>
              <a:t>La loi de finances 2020 prévoit une compensation sur les taux de taxe d’habitation appliquées en 2017 et sur les bases de 2020.</a:t>
            </a:r>
          </a:p>
          <a:p>
            <a:endParaRPr lang="fr-FR" sz="1200" dirty="0"/>
          </a:p>
          <a:p>
            <a:r>
              <a:rPr lang="fr-FR" sz="1200" b="1" dirty="0"/>
              <a:t>Pour le budget 2020, la dynamique des bases, en lien avec les nouvelles constructions, conjuguée à la révision des locaux des catégories 7 et 8 ont permis à la  commune de voir une évolution plus importante des recettes sur le budget 2020. </a:t>
            </a: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1236968164"/>
              </p:ext>
            </p:extLst>
          </p:nvPr>
        </p:nvGraphicFramePr>
        <p:xfrm>
          <a:off x="1775520" y="3140968"/>
          <a:ext cx="7272808" cy="2520281"/>
        </p:xfrm>
        <a:graphic>
          <a:graphicData uri="http://schemas.openxmlformats.org/drawingml/2006/table">
            <a:tbl>
              <a:tblPr/>
              <a:tblGrid>
                <a:gridCol w="1286062">
                  <a:extLst>
                    <a:ext uri="{9D8B030D-6E8A-4147-A177-3AD203B41FA5}">
                      <a16:colId xmlns:a16="http://schemas.microsoft.com/office/drawing/2014/main" val="4294882255"/>
                    </a:ext>
                  </a:extLst>
                </a:gridCol>
                <a:gridCol w="1058953">
                  <a:extLst>
                    <a:ext uri="{9D8B030D-6E8A-4147-A177-3AD203B41FA5}">
                      <a16:colId xmlns:a16="http://schemas.microsoft.com/office/drawing/2014/main" val="3968293884"/>
                    </a:ext>
                  </a:extLst>
                </a:gridCol>
                <a:gridCol w="821854">
                  <a:extLst>
                    <a:ext uri="{9D8B030D-6E8A-4147-A177-3AD203B41FA5}">
                      <a16:colId xmlns:a16="http://schemas.microsoft.com/office/drawing/2014/main" val="2533141198"/>
                    </a:ext>
                  </a:extLst>
                </a:gridCol>
                <a:gridCol w="940403">
                  <a:extLst>
                    <a:ext uri="{9D8B030D-6E8A-4147-A177-3AD203B41FA5}">
                      <a16:colId xmlns:a16="http://schemas.microsoft.com/office/drawing/2014/main" val="3049715418"/>
                    </a:ext>
                  </a:extLst>
                </a:gridCol>
                <a:gridCol w="63937">
                  <a:extLst>
                    <a:ext uri="{9D8B030D-6E8A-4147-A177-3AD203B41FA5}">
                      <a16:colId xmlns:a16="http://schemas.microsoft.com/office/drawing/2014/main" val="2187910559"/>
                    </a:ext>
                  </a:extLst>
                </a:gridCol>
                <a:gridCol w="1036974">
                  <a:extLst>
                    <a:ext uri="{9D8B030D-6E8A-4147-A177-3AD203B41FA5}">
                      <a16:colId xmlns:a16="http://schemas.microsoft.com/office/drawing/2014/main" val="2686790539"/>
                    </a:ext>
                  </a:extLst>
                </a:gridCol>
                <a:gridCol w="972372">
                  <a:extLst>
                    <a:ext uri="{9D8B030D-6E8A-4147-A177-3AD203B41FA5}">
                      <a16:colId xmlns:a16="http://schemas.microsoft.com/office/drawing/2014/main" val="1691482591"/>
                    </a:ext>
                  </a:extLst>
                </a:gridCol>
                <a:gridCol w="1092253">
                  <a:extLst>
                    <a:ext uri="{9D8B030D-6E8A-4147-A177-3AD203B41FA5}">
                      <a16:colId xmlns:a16="http://schemas.microsoft.com/office/drawing/2014/main" val="1539681352"/>
                    </a:ext>
                  </a:extLst>
                </a:gridCol>
              </a:tblGrid>
              <a:tr h="188214">
                <a:tc>
                  <a:txBody>
                    <a:bodyPr/>
                    <a:lstStyle/>
                    <a:p>
                      <a:pPr algn="l">
                        <a:lnSpc>
                          <a:spcPct val="107000"/>
                        </a:lnSpc>
                      </a:pPr>
                      <a:endParaRPr lang="fr-FR" sz="1100" dirty="0">
                        <a:effectLst/>
                        <a:latin typeface="Calibri" panose="020F0502020204030204" pitchFamily="34" charset="0"/>
                        <a:cs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2020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Proposition pour 2021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00827307"/>
                  </a:ext>
                </a:extLst>
              </a:tr>
              <a:tr h="836505">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Base  d'imposition  2020 </a:t>
                      </a:r>
                      <a:r>
                        <a:rPr lang="fr-FR" sz="1000" i="1" dirty="0">
                          <a:effectLst/>
                          <a:latin typeface="Calibri" panose="020F0502020204030204" pitchFamily="34" charset="0"/>
                          <a:ea typeface="Calibri" panose="020F0502020204030204" pitchFamily="34" charset="0"/>
                          <a:cs typeface="Times New Roman" panose="02020603050405020304" pitchFamily="18" charset="0"/>
                        </a:rPr>
                        <a:t>(Selon Etat 11288)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Taux d'imposition de la commune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Imposition 2020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Bases d'imposition prévisionnelles 2021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Proposition taux 2021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Imposition sur base prévisionnelle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8764"/>
                  </a:ext>
                </a:extLst>
              </a:tr>
              <a:tr h="245416">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Taxe d'habitation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4 334 974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13,32%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577 418€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4 343 644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13,32%*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578 573 €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595982"/>
                  </a:ext>
                </a:extLst>
              </a:tr>
              <a:tr h="245416">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Taxe foncière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4 296</a:t>
                      </a:r>
                      <a:r>
                        <a:rPr lang="fr-FR" sz="1100" baseline="0" dirty="0">
                          <a:effectLst/>
                          <a:latin typeface="Calibri" panose="020F0502020204030204" pitchFamily="34" charset="0"/>
                          <a:ea typeface="Calibri" panose="020F0502020204030204" pitchFamily="34" charset="0"/>
                          <a:cs typeface="Times New Roman" panose="02020603050405020304" pitchFamily="18" charset="0"/>
                        </a:rPr>
                        <a:t> 788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25,12%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1 079 761€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4 374 1305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25,12%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1 098 782€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2606"/>
                  </a:ext>
                </a:extLst>
              </a:tr>
              <a:tr h="245416">
                <a:tc>
                  <a:txBody>
                    <a:bodyPr/>
                    <a:lstStyle/>
                    <a:p>
                      <a:pPr algn="ct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Taxe foncier non bâti</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1110</a:t>
                      </a:r>
                      <a:r>
                        <a:rPr lang="fr-FR" sz="1100" baseline="0" dirty="0">
                          <a:effectLst/>
                          <a:latin typeface="Calibri" panose="020F0502020204030204" pitchFamily="34" charset="0"/>
                          <a:ea typeface="Calibri" panose="020F0502020204030204" pitchFamily="34" charset="0"/>
                          <a:cs typeface="Times New Roman" panose="02020603050405020304" pitchFamily="18" charset="0"/>
                        </a:rPr>
                        <a:t> 261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42,25%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46 585€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110 482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42,25%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46 678€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651458"/>
                  </a:ext>
                </a:extLst>
              </a:tr>
              <a:tr h="383808">
                <a:tc gridSpan="3">
                  <a:txBody>
                    <a:bodyPr/>
                    <a:lstStyle/>
                    <a:p>
                      <a:pPr algn="l">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Total des recettes d’imposition (rôles généraux+ complémentaires et supplémentaires pour 2019)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gn="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1 703 764€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1 724 033€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721896"/>
                  </a:ext>
                </a:extLst>
              </a:tr>
              <a:tr h="179911">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rowSpan="2" gridSpan="3">
                  <a:txBody>
                    <a:bodyPr/>
                    <a:lstStyle/>
                    <a:p>
                      <a:pPr algn="l">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Soit    20 269€ de plus par rapport à 2020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lnL>
                      <a:noFill/>
                    </a:lnL>
                    <a:lnR>
                      <a:noFill/>
                    </a:lnR>
                    <a:lnT>
                      <a:noFill/>
                    </a:lnT>
                    <a:lnB>
                      <a:noFill/>
                    </a:lnB>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3064115973"/>
                  </a:ext>
                </a:extLst>
              </a:tr>
              <a:tr h="195595">
                <a:tc>
                  <a:txBody>
                    <a:bodyPr/>
                    <a:lstStyle/>
                    <a:p>
                      <a:pPr algn="l">
                        <a:lnSpc>
                          <a:spcPct val="107000"/>
                        </a:lnSpc>
                      </a:pPr>
                      <a:endParaRPr lang="fr-FR" sz="1100" dirty="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a:txBody>
                    <a:bodyPr/>
                    <a:lstStyle/>
                    <a:p>
                      <a:pPr algn="l">
                        <a:lnSpc>
                          <a:spcPct val="107000"/>
                        </a:lnSpc>
                      </a:pPr>
                      <a:endParaRPr lang="fr-FR" sz="1100" dirty="0">
                        <a:effectLst/>
                        <a:latin typeface="Calibri" panose="020F0502020204030204" pitchFamily="34" charset="0"/>
                        <a:cs typeface="Times New Roman" panose="02020603050405020304" pitchFamily="18" charset="0"/>
                      </a:endParaRPr>
                    </a:p>
                  </a:txBody>
                  <a:tcPr marL="6350" marR="6350" marT="6350" marB="0" anchor="b">
                    <a:lnL>
                      <a:noFill/>
                    </a:lnL>
                    <a:lnR>
                      <a:noFill/>
                    </a:lnR>
                    <a:lnT>
                      <a:noFill/>
                    </a:lnT>
                    <a:lnB>
                      <a:noFill/>
                    </a:lnB>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2574304469"/>
                  </a:ext>
                </a:extLst>
              </a:tr>
            </a:tbl>
          </a:graphicData>
        </a:graphic>
      </p:graphicFrame>
      <p:pic>
        <p:nvPicPr>
          <p:cNvPr id="9" name="Image 8"/>
          <p:cNvPicPr>
            <a:picLocks noChangeAspect="1"/>
          </p:cNvPicPr>
          <p:nvPr/>
        </p:nvPicPr>
        <p:blipFill>
          <a:blip r:embed="rId3"/>
          <a:stretch>
            <a:fillRect/>
          </a:stretch>
        </p:blipFill>
        <p:spPr>
          <a:xfrm>
            <a:off x="2063552" y="5949280"/>
            <a:ext cx="6265255" cy="454153"/>
          </a:xfrm>
          <a:prstGeom prst="rect">
            <a:avLst/>
          </a:prstGeom>
        </p:spPr>
      </p:pic>
      <p:sp>
        <p:nvSpPr>
          <p:cNvPr id="8" name="Espace réservé de la date 7"/>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7" name="Espace réservé du numéro de diapositive 6"/>
          <p:cNvSpPr>
            <a:spLocks noGrp="1"/>
          </p:cNvSpPr>
          <p:nvPr>
            <p:ph type="sldNum" sz="quarter" idx="12"/>
          </p:nvPr>
        </p:nvSpPr>
        <p:spPr/>
        <p:txBody>
          <a:bodyPr/>
          <a:lstStyle/>
          <a:p>
            <a:fld id="{3CB182BC-7300-42D2-879F-995CD2C84297}" type="slidenum">
              <a:rPr lang="fr-FR" smtClean="0"/>
              <a:pPr/>
              <a:t>21</a:t>
            </a:fld>
            <a:endParaRPr lang="fr-FR" dirty="0"/>
          </a:p>
        </p:txBody>
      </p:sp>
      <p:sp>
        <p:nvSpPr>
          <p:cNvPr id="10"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Politique fiscale</a:t>
            </a:r>
          </a:p>
        </p:txBody>
      </p:sp>
    </p:spTree>
    <p:extLst>
      <p:ext uri="{BB962C8B-B14F-4D97-AF65-F5344CB8AC3E}">
        <p14:creationId xmlns:p14="http://schemas.microsoft.com/office/powerpoint/2010/main" val="293315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59000"/>
          </a:blip>
          <a:stretch>
            <a:fillRect r="70000" b="90000"/>
          </a:stretch>
        </a:blipFill>
        <a:effectLst/>
      </p:bgPr>
    </p:bg>
    <p:spTree>
      <p:nvGrpSpPr>
        <p:cNvPr id="1" name=""/>
        <p:cNvGrpSpPr/>
        <p:nvPr/>
      </p:nvGrpSpPr>
      <p:grpSpPr>
        <a:xfrm>
          <a:off x="0" y="0"/>
          <a:ext cx="0" cy="0"/>
          <a:chOff x="0" y="0"/>
          <a:chExt cx="0" cy="0"/>
        </a:xfrm>
      </p:grpSpPr>
      <p:sp>
        <p:nvSpPr>
          <p:cNvPr id="9" name="Rectangle 8"/>
          <p:cNvSpPr/>
          <p:nvPr/>
        </p:nvSpPr>
        <p:spPr>
          <a:xfrm>
            <a:off x="1127448" y="3717032"/>
            <a:ext cx="5256584" cy="2308324"/>
          </a:xfrm>
          <a:prstGeom prst="rect">
            <a:avLst/>
          </a:prstGeom>
        </p:spPr>
        <p:txBody>
          <a:bodyPr wrap="square">
            <a:spAutoFit/>
          </a:bodyPr>
          <a:lstStyle/>
          <a:p>
            <a:r>
              <a:rPr lang="fr-FR" sz="1200" i="1" u="sng" dirty="0">
                <a:cs typeface="Arial" panose="020B0604020202020204" pitchFamily="34" charset="0"/>
              </a:rPr>
              <a:t>Charges à caractère général</a:t>
            </a:r>
            <a:r>
              <a:rPr lang="fr-FR" altLang="fr-FR" sz="1200" i="1" dirty="0"/>
              <a:t>( achat de petit matériel, entretiens et réparations, fluides, assurances…)</a:t>
            </a:r>
            <a:r>
              <a:rPr lang="fr-FR" sz="1200" i="1" dirty="0">
                <a:cs typeface="Arial" panose="020B0604020202020204" pitchFamily="34" charset="0"/>
              </a:rPr>
              <a:t>: </a:t>
            </a:r>
            <a:endParaRPr lang="fr-FR" sz="1200" dirty="0">
              <a:cs typeface="Arial" panose="020B0604020202020204" pitchFamily="34" charset="0"/>
            </a:endParaRPr>
          </a:p>
          <a:p>
            <a:r>
              <a:rPr lang="fr-FR" sz="1200" dirty="0">
                <a:cs typeface="Arial" panose="020B0604020202020204" pitchFamily="34" charset="0"/>
              </a:rPr>
              <a:t>-    Les réalisations 2020 sont impactés par la crise sanitaire et ne reflètent les besoins.</a:t>
            </a:r>
          </a:p>
          <a:p>
            <a:pPr marL="171450" indent="-171450">
              <a:buFontTx/>
              <a:buChar char="-"/>
            </a:pPr>
            <a:r>
              <a:rPr lang="fr-FR" sz="1200" dirty="0">
                <a:cs typeface="Arial" panose="020B0604020202020204" pitchFamily="34" charset="0"/>
              </a:rPr>
              <a:t>Dernières écritures de la fin de la convention de gestion de la piscine en 2020</a:t>
            </a:r>
          </a:p>
          <a:p>
            <a:endParaRPr lang="fr-FR" sz="1200" dirty="0">
              <a:cs typeface="Arial" panose="020B0604020202020204" pitchFamily="34" charset="0"/>
            </a:endParaRPr>
          </a:p>
          <a:p>
            <a:r>
              <a:rPr lang="fr-FR" sz="1200" i="1" u="sng" dirty="0">
                <a:cs typeface="Arial" panose="020B0604020202020204" pitchFamily="34" charset="0"/>
              </a:rPr>
              <a:t>Charges de personnel </a:t>
            </a:r>
            <a:r>
              <a:rPr lang="fr-FR" altLang="fr-FR" sz="1200" i="1" dirty="0"/>
              <a:t> (salaires et charges sociales, mise à disposition de personnel par la </a:t>
            </a:r>
            <a:r>
              <a:rPr lang="fr-FR" altLang="fr-FR" sz="1200" i="1" dirty="0" err="1"/>
              <a:t>Cdc</a:t>
            </a:r>
            <a:r>
              <a:rPr lang="fr-FR" altLang="fr-FR" sz="1200" i="1" dirty="0"/>
              <a:t>) </a:t>
            </a:r>
            <a:r>
              <a:rPr lang="fr-FR" sz="1200" i="1" u="sng" dirty="0">
                <a:cs typeface="Arial" panose="020B0604020202020204" pitchFamily="34" charset="0"/>
              </a:rPr>
              <a:t>:</a:t>
            </a:r>
          </a:p>
          <a:p>
            <a:pPr lvl="0">
              <a:buFontTx/>
              <a:buChar char="-"/>
            </a:pPr>
            <a:r>
              <a:rPr lang="fr-FR" sz="1200" dirty="0">
                <a:cs typeface="Arial" panose="020B0604020202020204" pitchFamily="34" charset="0"/>
              </a:rPr>
              <a:t>Prise en charge des évolutions de carrière des agents, mise en place du PPCR</a:t>
            </a:r>
          </a:p>
          <a:p>
            <a:pPr lvl="0">
              <a:buFontTx/>
              <a:buChar char="-"/>
            </a:pPr>
            <a:r>
              <a:rPr lang="fr-FR" sz="1200" dirty="0">
                <a:cs typeface="Arial" panose="020B0604020202020204" pitchFamily="34" charset="0"/>
              </a:rPr>
              <a:t>Impact financier du transfert de compétence Enfance </a:t>
            </a:r>
          </a:p>
          <a:p>
            <a:pPr lvl="0">
              <a:buFontTx/>
              <a:buChar char="-"/>
            </a:pPr>
            <a:r>
              <a:rPr lang="fr-FR" sz="1200" dirty="0">
                <a:cs typeface="Arial" panose="020B0604020202020204" pitchFamily="34" charset="0"/>
              </a:rPr>
              <a:t>Impact de la mise en place de la prime de fin de contrat</a:t>
            </a:r>
          </a:p>
          <a:p>
            <a:pPr lvl="0">
              <a:buFontTx/>
              <a:buChar char="-"/>
            </a:pPr>
            <a:r>
              <a:rPr lang="fr-FR" sz="1200" dirty="0">
                <a:cs typeface="Arial" panose="020B0604020202020204" pitchFamily="34" charset="0"/>
              </a:rPr>
              <a:t>Impact de la titularisation de 7 agents au 1</a:t>
            </a:r>
            <a:r>
              <a:rPr lang="fr-FR" sz="1200" baseline="30000" dirty="0">
                <a:cs typeface="Arial" panose="020B0604020202020204" pitchFamily="34" charset="0"/>
              </a:rPr>
              <a:t>er</a:t>
            </a:r>
            <a:r>
              <a:rPr lang="fr-FR" sz="1200" dirty="0">
                <a:cs typeface="Arial" panose="020B0604020202020204" pitchFamily="34" charset="0"/>
              </a:rPr>
              <a:t> janvier 2021</a:t>
            </a:r>
            <a:endParaRPr lang="fr-FR" sz="1200" i="1" u="sng" dirty="0">
              <a:cs typeface="Arial" panose="020B0604020202020204" pitchFamily="34" charset="0"/>
            </a:endParaRPr>
          </a:p>
        </p:txBody>
      </p:sp>
      <p:sp>
        <p:nvSpPr>
          <p:cNvPr id="5" name="Espace réservé de la date 4"/>
          <p:cNvSpPr>
            <a:spLocks noGrp="1"/>
          </p:cNvSpPr>
          <p:nvPr>
            <p:ph type="dt" sz="half" idx="10"/>
          </p:nvPr>
        </p:nvSpPr>
        <p:spPr/>
        <p:txBody>
          <a:bodyPr/>
          <a:lstStyle/>
          <a:p>
            <a:r>
              <a:rPr lang="fr-FR"/>
              <a:t>16/02/2021</a:t>
            </a:r>
          </a:p>
        </p:txBody>
      </p:sp>
      <p:sp>
        <p:nvSpPr>
          <p:cNvPr id="2" name="Espace réservé du pied de page 1"/>
          <p:cNvSpPr>
            <a:spLocks noGrp="1"/>
          </p:cNvSpPr>
          <p:nvPr>
            <p:ph type="ftr" sz="quarter" idx="11"/>
          </p:nvPr>
        </p:nvSpPr>
        <p:spPr/>
        <p:txBody>
          <a:bodyPr/>
          <a:lstStyle/>
          <a:p>
            <a:r>
              <a:rPr lang="fr-FR"/>
              <a:t>DEBAT ORIENTATION BUDGETAIRE 2021</a:t>
            </a:r>
          </a:p>
        </p:txBody>
      </p:sp>
      <p:sp>
        <p:nvSpPr>
          <p:cNvPr id="3" name="Espace réservé du numéro de diapositive 2"/>
          <p:cNvSpPr>
            <a:spLocks noGrp="1"/>
          </p:cNvSpPr>
          <p:nvPr>
            <p:ph type="sldNum" sz="quarter" idx="12"/>
          </p:nvPr>
        </p:nvSpPr>
        <p:spPr/>
        <p:txBody>
          <a:bodyPr/>
          <a:lstStyle/>
          <a:p>
            <a:fld id="{3CB182BC-7300-42D2-879F-995CD2C84297}" type="slidenum">
              <a:rPr lang="fr-FR" smtClean="0"/>
              <a:pPr/>
              <a:t>22</a:t>
            </a:fld>
            <a:endParaRPr lang="fr-FR" dirty="0"/>
          </a:p>
        </p:txBody>
      </p:sp>
      <p:sp>
        <p:nvSpPr>
          <p:cNvPr id="10"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BP 2021 Section fonctionnement : Dépenses</a:t>
            </a:r>
          </a:p>
        </p:txBody>
      </p:sp>
      <p:graphicFrame>
        <p:nvGraphicFramePr>
          <p:cNvPr id="7" name="Tableau 6"/>
          <p:cNvGraphicFramePr>
            <a:graphicFrameLocks noGrp="1"/>
          </p:cNvGraphicFramePr>
          <p:nvPr>
            <p:extLst>
              <p:ext uri="{D42A27DB-BD31-4B8C-83A1-F6EECF244321}">
                <p14:modId xmlns:p14="http://schemas.microsoft.com/office/powerpoint/2010/main" val="561747244"/>
              </p:ext>
            </p:extLst>
          </p:nvPr>
        </p:nvGraphicFramePr>
        <p:xfrm>
          <a:off x="1127448" y="836712"/>
          <a:ext cx="8928992" cy="2736306"/>
        </p:xfrm>
        <a:graphic>
          <a:graphicData uri="http://schemas.openxmlformats.org/drawingml/2006/table">
            <a:tbl>
              <a:tblPr/>
              <a:tblGrid>
                <a:gridCol w="4464496">
                  <a:extLst>
                    <a:ext uri="{9D8B030D-6E8A-4147-A177-3AD203B41FA5}">
                      <a16:colId xmlns:a16="http://schemas.microsoft.com/office/drawing/2014/main" val="1014779588"/>
                    </a:ext>
                  </a:extLst>
                </a:gridCol>
                <a:gridCol w="1449003">
                  <a:extLst>
                    <a:ext uri="{9D8B030D-6E8A-4147-A177-3AD203B41FA5}">
                      <a16:colId xmlns:a16="http://schemas.microsoft.com/office/drawing/2014/main" val="783333889"/>
                    </a:ext>
                  </a:extLst>
                </a:gridCol>
                <a:gridCol w="1566490">
                  <a:extLst>
                    <a:ext uri="{9D8B030D-6E8A-4147-A177-3AD203B41FA5}">
                      <a16:colId xmlns:a16="http://schemas.microsoft.com/office/drawing/2014/main" val="2390257997"/>
                    </a:ext>
                  </a:extLst>
                </a:gridCol>
                <a:gridCol w="1449003">
                  <a:extLst>
                    <a:ext uri="{9D8B030D-6E8A-4147-A177-3AD203B41FA5}">
                      <a16:colId xmlns:a16="http://schemas.microsoft.com/office/drawing/2014/main" val="3336568957"/>
                    </a:ext>
                  </a:extLst>
                </a:gridCol>
              </a:tblGrid>
              <a:tr h="453240">
                <a:tc>
                  <a:txBody>
                    <a:bodyPr/>
                    <a:lstStyle/>
                    <a:p>
                      <a:pPr algn="ctr" fontAlgn="ctr"/>
                      <a:r>
                        <a:rPr lang="fr-FR" sz="1600" b="1" i="0" u="none" strike="noStrike" dirty="0">
                          <a:solidFill>
                            <a:srgbClr val="44546A"/>
                          </a:solidFill>
                          <a:effectLst/>
                          <a:latin typeface="Calibri" panose="020F0502020204030204" pitchFamily="34" charset="0"/>
                        </a:rPr>
                        <a:t>Dépenses de fonctionnement</a:t>
                      </a:r>
                    </a:p>
                  </a:txBody>
                  <a:tcPr marL="0" marR="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fr-FR" sz="1400" b="1" i="0" u="none" strike="noStrike">
                          <a:solidFill>
                            <a:srgbClr val="FFFFFF"/>
                          </a:solidFill>
                          <a:effectLst/>
                          <a:latin typeface="Calibri" panose="020F0502020204030204" pitchFamily="34" charset="0"/>
                        </a:rPr>
                        <a:t>Budget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400" b="1" i="0" u="none" strike="noStrike">
                          <a:solidFill>
                            <a:srgbClr val="FFFFFF"/>
                          </a:solidFill>
                          <a:effectLst/>
                          <a:latin typeface="Calibri" panose="020F0502020204030204" pitchFamily="34" charset="0"/>
                        </a:rPr>
                        <a:t>Estimation des réalisations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400" b="1" i="0" u="none" strike="noStrike">
                          <a:solidFill>
                            <a:srgbClr val="FFFFFF"/>
                          </a:solidFill>
                          <a:effectLst/>
                          <a:latin typeface="Calibri" panose="020F0502020204030204" pitchFamily="34" charset="0"/>
                        </a:rPr>
                        <a:t>DOB 2021</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extLst>
                  <a:ext uri="{0D108BD9-81ED-4DB2-BD59-A6C34878D82A}">
                    <a16:rowId xmlns:a16="http://schemas.microsoft.com/office/drawing/2014/main" val="3178971370"/>
                  </a:ext>
                </a:extLst>
              </a:tr>
              <a:tr h="185512">
                <a:tc>
                  <a:txBody>
                    <a:bodyPr/>
                    <a:lstStyle/>
                    <a:p>
                      <a:pPr algn="ctr" fontAlgn="b"/>
                      <a:r>
                        <a:rPr lang="fr-FR" sz="12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71977164"/>
                  </a:ext>
                </a:extLst>
              </a:tr>
              <a:tr h="231890">
                <a:tc>
                  <a:txBody>
                    <a:bodyPr/>
                    <a:lstStyle/>
                    <a:p>
                      <a:pPr algn="r" fontAlgn="b"/>
                      <a:r>
                        <a:rPr lang="fr-FR" sz="1200" b="1" i="0" u="none" strike="noStrike" dirty="0">
                          <a:solidFill>
                            <a:srgbClr val="44546A"/>
                          </a:solidFill>
                          <a:effectLst/>
                          <a:latin typeface="Calibri" panose="020F0502020204030204" pitchFamily="34" charset="0"/>
                        </a:rPr>
                        <a:t>Charges à caractère général</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1 378 000,00 €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1 236 181,76 €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1 340 000,00 €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9876277"/>
                  </a:ext>
                </a:extLst>
              </a:tr>
              <a:tr h="221350">
                <a:tc>
                  <a:txBody>
                    <a:bodyPr/>
                    <a:lstStyle/>
                    <a:p>
                      <a:pPr algn="r" fontAlgn="b"/>
                      <a:r>
                        <a:rPr lang="fr-FR" sz="1200" b="1" i="0" u="none" strike="noStrike">
                          <a:solidFill>
                            <a:srgbClr val="44546A"/>
                          </a:solidFill>
                          <a:effectLst/>
                          <a:latin typeface="Calibri" panose="020F0502020204030204" pitchFamily="34" charset="0"/>
                        </a:rPr>
                        <a:t>Charges de personnel</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2 640 000,00 €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2 623 665,80 €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2 660 000,00 €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25173475"/>
                  </a:ext>
                </a:extLst>
              </a:tr>
              <a:tr h="221350">
                <a:tc>
                  <a:txBody>
                    <a:bodyPr/>
                    <a:lstStyle/>
                    <a:p>
                      <a:pPr algn="r" fontAlgn="b"/>
                      <a:r>
                        <a:rPr lang="fr-FR" sz="1200" b="1" i="0" u="none" strike="noStrike" dirty="0">
                          <a:solidFill>
                            <a:srgbClr val="44546A"/>
                          </a:solidFill>
                          <a:effectLst/>
                          <a:latin typeface="Calibri" panose="020F0502020204030204" pitchFamily="34" charset="0"/>
                        </a:rPr>
                        <a:t>Autres charges de gestion courante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496 000,00 €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478 166,03 €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508 600,00 €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595314321"/>
                  </a:ext>
                </a:extLst>
              </a:tr>
              <a:tr h="221350">
                <a:tc>
                  <a:txBody>
                    <a:bodyPr/>
                    <a:lstStyle/>
                    <a:p>
                      <a:pPr algn="r" fontAlgn="b"/>
                      <a:r>
                        <a:rPr lang="fr-FR" sz="1200" b="1" i="0" u="none" strike="noStrike">
                          <a:solidFill>
                            <a:srgbClr val="44546A"/>
                          </a:solidFill>
                          <a:effectLst/>
                          <a:latin typeface="Calibri" panose="020F0502020204030204" pitchFamily="34" charset="0"/>
                        </a:rPr>
                        <a:t>Charges financières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104 500,00 €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103 568,85 €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91 000,00 €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49988900"/>
                  </a:ext>
                </a:extLst>
              </a:tr>
              <a:tr h="263512">
                <a:tc>
                  <a:txBody>
                    <a:bodyPr/>
                    <a:lstStyle/>
                    <a:p>
                      <a:pPr algn="r" fontAlgn="b"/>
                      <a:r>
                        <a:rPr lang="fr-FR" sz="1200" b="1" i="0" u="none" strike="noStrike">
                          <a:solidFill>
                            <a:srgbClr val="44546A"/>
                          </a:solidFill>
                          <a:effectLst/>
                          <a:latin typeface="Calibri" panose="020F0502020204030204" pitchFamily="34" charset="0"/>
                        </a:rPr>
                        <a:t>Charges exceptionnelles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14 500,00 €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10 424,29 €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11 500,00 €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67087354"/>
                  </a:ext>
                </a:extLst>
              </a:tr>
              <a:tr h="221350">
                <a:tc>
                  <a:txBody>
                    <a:bodyPr/>
                    <a:lstStyle/>
                    <a:p>
                      <a:pPr algn="l" fontAlgn="b"/>
                      <a:r>
                        <a:rPr lang="fr-FR" sz="1200" b="1" i="0" u="none" strike="noStrike">
                          <a:solidFill>
                            <a:srgbClr val="44546A"/>
                          </a:solidFill>
                          <a:effectLst/>
                          <a:latin typeface="Calibri" panose="020F0502020204030204" pitchFamily="34" charset="0"/>
                        </a:rPr>
                        <a:t>Sous-total des dépenses réelles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200" b="1" i="0" u="none" strike="noStrike">
                          <a:solidFill>
                            <a:srgbClr val="44546A"/>
                          </a:solidFill>
                          <a:effectLst/>
                          <a:latin typeface="Calibri" panose="020F0502020204030204" pitchFamily="34" charset="0"/>
                        </a:rPr>
                        <a:t>4 633 000,00 €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dirty="0">
                          <a:solidFill>
                            <a:srgbClr val="44546A"/>
                          </a:solidFill>
                          <a:effectLst/>
                          <a:latin typeface="Calibri" panose="020F0502020204030204" pitchFamily="34" charset="0"/>
                        </a:rPr>
                        <a:t>4 452 006,73 €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a:solidFill>
                            <a:srgbClr val="44546A"/>
                          </a:solidFill>
                          <a:effectLst/>
                          <a:latin typeface="Calibri" panose="020F0502020204030204" pitchFamily="34" charset="0"/>
                        </a:rPr>
                        <a:t>4 611 100,00 €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2462273866"/>
                  </a:ext>
                </a:extLst>
              </a:tr>
              <a:tr h="221350">
                <a:tc>
                  <a:txBody>
                    <a:bodyPr/>
                    <a:lstStyle/>
                    <a:p>
                      <a:pPr algn="l" fontAlgn="b"/>
                      <a:r>
                        <a:rPr lang="fr-FR" sz="1200" b="1" i="0" u="none" strike="noStrike">
                          <a:solidFill>
                            <a:srgbClr val="44546A"/>
                          </a:solidFill>
                          <a:effectLst/>
                          <a:latin typeface="Calibri" panose="020F0502020204030204" pitchFamily="34" charset="0"/>
                        </a:rPr>
                        <a:t>Sous-total des dépensesd'ordre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200" b="1" i="0" u="none" strike="noStrike">
                          <a:solidFill>
                            <a:srgbClr val="44546A"/>
                          </a:solidFill>
                          <a:effectLst/>
                          <a:latin typeface="Calibri" panose="020F0502020204030204" pitchFamily="34" charset="0"/>
                        </a:rPr>
                        <a:t>360 000,00 €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dirty="0">
                          <a:solidFill>
                            <a:srgbClr val="44546A"/>
                          </a:solidFill>
                          <a:effectLst/>
                          <a:latin typeface="Calibri" panose="020F0502020204030204" pitchFamily="34" charset="0"/>
                        </a:rPr>
                        <a:t>367 687,60 €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a:solidFill>
                            <a:srgbClr val="44546A"/>
                          </a:solidFill>
                          <a:effectLst/>
                          <a:latin typeface="Calibri" panose="020F0502020204030204" pitchFamily="34" charset="0"/>
                        </a:rPr>
                        <a:t>370 000,00 €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1617391310"/>
                  </a:ext>
                </a:extLst>
              </a:tr>
              <a:tr h="221350">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38992699"/>
                  </a:ext>
                </a:extLst>
              </a:tr>
              <a:tr h="274052">
                <a:tc>
                  <a:txBody>
                    <a:bodyPr/>
                    <a:lstStyle/>
                    <a:p>
                      <a:pPr algn="ctr" fontAlgn="b"/>
                      <a:r>
                        <a:rPr lang="fr-FR" sz="1600" b="1" i="0" u="none" strike="noStrike">
                          <a:solidFill>
                            <a:srgbClr val="FFFFFF"/>
                          </a:solidFill>
                          <a:effectLst/>
                          <a:latin typeface="Calibri" panose="020F0502020204030204" pitchFamily="34" charset="0"/>
                        </a:rPr>
                        <a:t>Total des dépenses de fonctionnement</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a:solidFill>
                            <a:srgbClr val="FFFFFF"/>
                          </a:solidFill>
                          <a:effectLst/>
                          <a:latin typeface="Calibri" panose="020F0502020204030204" pitchFamily="34" charset="0"/>
                        </a:rPr>
                        <a:t>4 993 000,00 €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a:solidFill>
                            <a:srgbClr val="FFFFFF"/>
                          </a:solidFill>
                          <a:effectLst/>
                          <a:latin typeface="Calibri" panose="020F0502020204030204" pitchFamily="34" charset="0"/>
                        </a:rPr>
                        <a:t>4 819 694,33 €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dirty="0">
                          <a:solidFill>
                            <a:srgbClr val="FFFFFF"/>
                          </a:solidFill>
                          <a:effectLst/>
                          <a:latin typeface="Calibri" panose="020F0502020204030204" pitchFamily="34" charset="0"/>
                        </a:rPr>
                        <a:t>4 981 100,00 €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extLst>
                  <a:ext uri="{0D108BD9-81ED-4DB2-BD59-A6C34878D82A}">
                    <a16:rowId xmlns:a16="http://schemas.microsoft.com/office/drawing/2014/main" val="659295878"/>
                  </a:ext>
                </a:extLst>
              </a:tr>
            </a:tbl>
          </a:graphicData>
        </a:graphic>
      </p:graphicFrame>
      <p:sp>
        <p:nvSpPr>
          <p:cNvPr id="12" name="Rectangle 11"/>
          <p:cNvSpPr/>
          <p:nvPr/>
        </p:nvSpPr>
        <p:spPr>
          <a:xfrm>
            <a:off x="6672064" y="3645024"/>
            <a:ext cx="4104456" cy="1938992"/>
          </a:xfrm>
          <a:prstGeom prst="rect">
            <a:avLst/>
          </a:prstGeom>
        </p:spPr>
        <p:txBody>
          <a:bodyPr wrap="square">
            <a:spAutoFit/>
          </a:bodyPr>
          <a:lstStyle/>
          <a:p>
            <a:pPr lvl="0"/>
            <a:r>
              <a:rPr lang="fr-FR" sz="1200" i="1" u="sng" dirty="0">
                <a:cs typeface="Arial" panose="020B0604020202020204" pitchFamily="34" charset="0"/>
              </a:rPr>
              <a:t>Autres charges de gestion courante (65)</a:t>
            </a:r>
            <a:r>
              <a:rPr lang="fr-FR" altLang="fr-FR" sz="1200" i="1" dirty="0"/>
              <a:t> ( subventions, participation CCAS, indemnités des élus, contribution SDIS)</a:t>
            </a:r>
          </a:p>
          <a:p>
            <a:pPr lvl="0"/>
            <a:endParaRPr lang="fr-FR" sz="1200" dirty="0">
              <a:cs typeface="Arial" panose="020B0604020202020204" pitchFamily="34" charset="0"/>
            </a:endParaRPr>
          </a:p>
          <a:p>
            <a:pPr lvl="0"/>
            <a:r>
              <a:rPr lang="fr-FR" sz="1200" i="1" u="sng" dirty="0">
                <a:cs typeface="Arial" panose="020B0604020202020204" pitchFamily="34" charset="0"/>
              </a:rPr>
              <a:t>Charges financières (66)</a:t>
            </a:r>
            <a:r>
              <a:rPr lang="fr-FR" altLang="fr-FR" sz="1200" i="1" dirty="0"/>
              <a:t> ( intérêts des emprunts, frais de ligne de trésorerie, frais de renégociation…) </a:t>
            </a:r>
            <a:r>
              <a:rPr lang="fr-FR" sz="1200" i="1" u="sng" dirty="0">
                <a:cs typeface="Arial" panose="020B0604020202020204" pitchFamily="34" charset="0"/>
              </a:rPr>
              <a:t>:</a:t>
            </a:r>
          </a:p>
          <a:p>
            <a:pPr marL="171450" indent="-171450">
              <a:buFontTx/>
              <a:buChar char="-"/>
            </a:pPr>
            <a:r>
              <a:rPr lang="fr-FR" sz="1200" dirty="0">
                <a:cs typeface="Arial" panose="020B0604020202020204" pitchFamily="34" charset="0"/>
              </a:rPr>
              <a:t>Prévision des charges de la ligne de trésorerie, </a:t>
            </a:r>
          </a:p>
          <a:p>
            <a:pPr marL="171450" indent="-171450">
              <a:buFontTx/>
              <a:buChar char="-"/>
            </a:pPr>
            <a:r>
              <a:rPr lang="fr-FR" sz="1200" dirty="0">
                <a:cs typeface="Arial" panose="020B0604020202020204" pitchFamily="34" charset="0"/>
              </a:rPr>
              <a:t>Pas d’emprunt supplémentaire </a:t>
            </a:r>
          </a:p>
          <a:p>
            <a:pPr lvl="0"/>
            <a:endParaRPr lang="fr-FR" altLang="fr-FR" sz="1200" i="1" u="sng" dirty="0"/>
          </a:p>
          <a:p>
            <a:pPr lvl="0"/>
            <a:r>
              <a:rPr lang="fr-FR" altLang="fr-FR" sz="1200" i="1" u="sng" dirty="0"/>
              <a:t>Dépenses d’ordre </a:t>
            </a:r>
            <a:r>
              <a:rPr lang="fr-FR" altLang="fr-FR" sz="1200" i="1" dirty="0"/>
              <a:t>( Dotations aux amortissements, Cessions d’immobilisations)</a:t>
            </a:r>
            <a:endParaRPr lang="fr-FR" sz="1200" dirty="0">
              <a:cs typeface="Arial" panose="020B0604020202020204" pitchFamily="34" charset="0"/>
            </a:endParaRPr>
          </a:p>
        </p:txBody>
      </p:sp>
    </p:spTree>
    <p:extLst>
      <p:ext uri="{BB962C8B-B14F-4D97-AF65-F5344CB8AC3E}">
        <p14:creationId xmlns:p14="http://schemas.microsoft.com/office/powerpoint/2010/main" val="380508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59000"/>
          </a:blip>
          <a:stretch>
            <a:fillRect r="70000" b="90000"/>
          </a:stretch>
        </a:blipFill>
        <a:effectLst/>
      </p:bgPr>
    </p:bg>
    <p:spTree>
      <p:nvGrpSpPr>
        <p:cNvPr id="1" name=""/>
        <p:cNvGrpSpPr/>
        <p:nvPr/>
      </p:nvGrpSpPr>
      <p:grpSpPr>
        <a:xfrm>
          <a:off x="0" y="0"/>
          <a:ext cx="0" cy="0"/>
          <a:chOff x="0" y="0"/>
          <a:chExt cx="0" cy="0"/>
        </a:xfrm>
      </p:grpSpPr>
      <p:sp>
        <p:nvSpPr>
          <p:cNvPr id="5" name="ZoneTexte 4"/>
          <p:cNvSpPr txBox="1">
            <a:spLocks noChangeArrowheads="1"/>
          </p:cNvSpPr>
          <p:nvPr/>
        </p:nvSpPr>
        <p:spPr bwMode="auto">
          <a:xfrm>
            <a:off x="170839" y="3706223"/>
            <a:ext cx="5191298" cy="2823478"/>
          </a:xfrm>
          <a:prstGeom prst="rect">
            <a:avLst/>
          </a:prstGeom>
          <a:noFill/>
          <a:ln w="9525">
            <a:noFill/>
            <a:miter lim="800000"/>
            <a:headEnd/>
            <a:tailEnd/>
          </a:ln>
        </p:spPr>
        <p:txBody>
          <a:bodyPr wrap="square" lIns="91071" tIns="45536" rIns="91071" bIns="45536">
            <a:spAutoFit/>
          </a:bodyPr>
          <a:lstStyle/>
          <a:p>
            <a:r>
              <a:rPr lang="fr-FR" sz="1200" i="1" u="sng" dirty="0">
                <a:latin typeface="Arial" panose="020B0604020202020204" pitchFamily="34" charset="0"/>
                <a:cs typeface="Arial" panose="020B0604020202020204" pitchFamily="34" charset="0"/>
              </a:rPr>
              <a:t>Produits des services </a:t>
            </a:r>
            <a:r>
              <a:rPr lang="fr-FR" altLang="fr-FR" sz="1050" i="1" kern="0" dirty="0">
                <a:solidFill>
                  <a:prstClr val="black"/>
                </a:solidFill>
                <a:latin typeface="Arial" charset="0"/>
                <a:cs typeface="Arial" charset="0"/>
              </a:rPr>
              <a:t>(recettes facturation restaurant scolaire, périscolaire, cimetière et autres services proposés par la commune, remboursement par la </a:t>
            </a:r>
            <a:r>
              <a:rPr lang="fr-FR" altLang="fr-FR" sz="1050" i="1" kern="0" dirty="0" err="1">
                <a:solidFill>
                  <a:prstClr val="black"/>
                </a:solidFill>
                <a:latin typeface="Arial" charset="0"/>
                <a:cs typeface="Arial" charset="0"/>
              </a:rPr>
              <a:t>Cdc</a:t>
            </a:r>
            <a:r>
              <a:rPr lang="fr-FR" altLang="fr-FR" sz="1050" i="1" kern="0" dirty="0">
                <a:solidFill>
                  <a:prstClr val="black"/>
                </a:solidFill>
                <a:latin typeface="Arial" charset="0"/>
                <a:cs typeface="Arial" charset="0"/>
              </a:rPr>
              <a:t> des mises à disposition de personnel et locaux dans le cadre des transferts de compétence)</a:t>
            </a:r>
          </a:p>
          <a:p>
            <a:pPr lvl="0"/>
            <a:r>
              <a:rPr lang="fr-FR" sz="1100" dirty="0">
                <a:latin typeface="Arial" panose="020B0604020202020204" pitchFamily="34" charset="0"/>
                <a:cs typeface="Arial" panose="020B0604020202020204" pitchFamily="34" charset="0"/>
              </a:rPr>
              <a:t>Impact de la crise sanitaire sur les recettes liées à service enfance (restaurant scolaire et périscolaire)</a:t>
            </a:r>
          </a:p>
          <a:p>
            <a:pPr lvl="0"/>
            <a:r>
              <a:rPr lang="fr-FR" sz="1100" dirty="0">
                <a:latin typeface="Arial" panose="020B0604020202020204" pitchFamily="34" charset="0"/>
                <a:cs typeface="Arial" panose="020B0604020202020204" pitchFamily="34" charset="0"/>
              </a:rPr>
              <a:t>Depuis 2020 enregistrement de la mise à disposition de personnel pour le CCAS et Foyer logement</a:t>
            </a:r>
          </a:p>
          <a:p>
            <a:pPr lvl="0"/>
            <a:r>
              <a:rPr lang="fr-FR" sz="1100" dirty="0">
                <a:latin typeface="Arial" panose="020B0604020202020204" pitchFamily="34" charset="0"/>
                <a:cs typeface="Arial" panose="020B0604020202020204" pitchFamily="34" charset="0"/>
              </a:rPr>
              <a:t>Impact  des transferts de compétence sur les mises à disposition de personnel et de locaux (enfance, zone d’activités, école de musique, local jeunes) </a:t>
            </a:r>
          </a:p>
          <a:p>
            <a:pPr lvl="0"/>
            <a:endParaRPr lang="fr-FR" sz="1100" dirty="0">
              <a:latin typeface="Arial" panose="020B0604020202020204" pitchFamily="34" charset="0"/>
              <a:cs typeface="Arial" panose="020B0604020202020204" pitchFamily="34" charset="0"/>
            </a:endParaRPr>
          </a:p>
          <a:p>
            <a:pPr lvl="0"/>
            <a:r>
              <a:rPr lang="fr-FR" sz="1200" i="1" u="sng" dirty="0">
                <a:latin typeface="Arial" panose="020B0604020202020204" pitchFamily="34" charset="0"/>
                <a:cs typeface="Arial" panose="020B0604020202020204" pitchFamily="34" charset="0"/>
              </a:rPr>
              <a:t>Impôts et Taxes </a:t>
            </a:r>
            <a:r>
              <a:rPr lang="fr-FR" altLang="fr-FR" sz="1100" i="1" kern="0" dirty="0">
                <a:solidFill>
                  <a:prstClr val="black"/>
                </a:solidFill>
                <a:latin typeface="Arial" charset="0"/>
                <a:cs typeface="Arial" charset="0"/>
              </a:rPr>
              <a:t>(Fiscalité directe locale: taxe d’habitation, impôts fonciers bâtis et non bâtis, Attribution de compensation de la </a:t>
            </a:r>
            <a:r>
              <a:rPr lang="fr-FR" altLang="fr-FR" sz="1100" i="1" kern="0" dirty="0" err="1">
                <a:solidFill>
                  <a:prstClr val="black"/>
                </a:solidFill>
                <a:latin typeface="Arial" charset="0"/>
                <a:cs typeface="Arial" charset="0"/>
              </a:rPr>
              <a:t>Cdc</a:t>
            </a:r>
            <a:r>
              <a:rPr lang="fr-FR" altLang="fr-FR" sz="1100" i="1" kern="0" dirty="0">
                <a:solidFill>
                  <a:prstClr val="black"/>
                </a:solidFill>
                <a:latin typeface="Arial" charset="0"/>
                <a:cs typeface="Arial" charset="0"/>
              </a:rPr>
              <a:t>)</a:t>
            </a:r>
            <a:r>
              <a:rPr lang="fr-FR" sz="1100" i="1" u="sng" dirty="0">
                <a:latin typeface="Arial" panose="020B0604020202020204" pitchFamily="34" charset="0"/>
                <a:cs typeface="Arial" panose="020B0604020202020204" pitchFamily="34" charset="0"/>
              </a:rPr>
              <a:t> </a:t>
            </a:r>
          </a:p>
          <a:p>
            <a:pPr lvl="0"/>
            <a:r>
              <a:rPr lang="fr-FR" sz="1100" dirty="0">
                <a:latin typeface="Arial" panose="020B0604020202020204" pitchFamily="34" charset="0"/>
                <a:cs typeface="Arial" panose="020B0604020202020204" pitchFamily="34" charset="0"/>
              </a:rPr>
              <a:t>Evolution dynamique des bases </a:t>
            </a:r>
          </a:p>
          <a:p>
            <a:pPr lvl="0"/>
            <a:endParaRPr lang="fr-FR" sz="1100" dirty="0">
              <a:latin typeface="Arial" panose="020B0604020202020204" pitchFamily="34" charset="0"/>
              <a:cs typeface="Arial" panose="020B0604020202020204" pitchFamily="34" charset="0"/>
            </a:endParaRPr>
          </a:p>
          <a:p>
            <a:pPr lvl="0"/>
            <a:endParaRPr lang="fr-FR" sz="1200" i="1" u="sng" dirty="0">
              <a:latin typeface="Arial" panose="020B0604020202020204" pitchFamily="34" charset="0"/>
              <a:cs typeface="Arial" panose="020B0604020202020204" pitchFamily="34" charset="0"/>
            </a:endParaRPr>
          </a:p>
        </p:txBody>
      </p:sp>
      <p:sp>
        <p:nvSpPr>
          <p:cNvPr id="7" name="Espace réservé de la date 6"/>
          <p:cNvSpPr>
            <a:spLocks noGrp="1"/>
          </p:cNvSpPr>
          <p:nvPr>
            <p:ph type="dt" sz="half" idx="10"/>
          </p:nvPr>
        </p:nvSpPr>
        <p:spPr/>
        <p:txBody>
          <a:bodyPr/>
          <a:lstStyle/>
          <a:p>
            <a:r>
              <a:rPr lang="fr-FR"/>
              <a:t>16/02/2021</a:t>
            </a:r>
          </a:p>
        </p:txBody>
      </p:sp>
      <p:sp>
        <p:nvSpPr>
          <p:cNvPr id="2" name="Espace réservé du pied de page 1"/>
          <p:cNvSpPr>
            <a:spLocks noGrp="1"/>
          </p:cNvSpPr>
          <p:nvPr>
            <p:ph type="ftr" sz="quarter" idx="11"/>
          </p:nvPr>
        </p:nvSpPr>
        <p:spPr/>
        <p:txBody>
          <a:bodyPr/>
          <a:lstStyle/>
          <a:p>
            <a:r>
              <a:rPr lang="fr-FR" dirty="0"/>
              <a:t>DEBAT ORIENTATION BUDGETAIRE 2021</a:t>
            </a:r>
          </a:p>
        </p:txBody>
      </p:sp>
      <p:sp>
        <p:nvSpPr>
          <p:cNvPr id="3" name="Espace réservé du numéro de diapositive 2"/>
          <p:cNvSpPr>
            <a:spLocks noGrp="1"/>
          </p:cNvSpPr>
          <p:nvPr>
            <p:ph type="sldNum" sz="quarter" idx="12"/>
          </p:nvPr>
        </p:nvSpPr>
        <p:spPr/>
        <p:txBody>
          <a:bodyPr/>
          <a:lstStyle/>
          <a:p>
            <a:fld id="{3CB182BC-7300-42D2-879F-995CD2C84297}" type="slidenum">
              <a:rPr lang="fr-FR" smtClean="0"/>
              <a:pPr/>
              <a:t>23</a:t>
            </a:fld>
            <a:endParaRPr lang="fr-FR" dirty="0"/>
          </a:p>
        </p:txBody>
      </p:sp>
      <p:sp>
        <p:nvSpPr>
          <p:cNvPr id="9"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BP 2021 Section fonctionnement : Recettes</a:t>
            </a:r>
          </a:p>
        </p:txBody>
      </p:sp>
      <p:graphicFrame>
        <p:nvGraphicFramePr>
          <p:cNvPr id="4" name="Tableau 3"/>
          <p:cNvGraphicFramePr>
            <a:graphicFrameLocks noGrp="1"/>
          </p:cNvGraphicFramePr>
          <p:nvPr>
            <p:extLst>
              <p:ext uri="{D42A27DB-BD31-4B8C-83A1-F6EECF244321}">
                <p14:modId xmlns:p14="http://schemas.microsoft.com/office/powerpoint/2010/main" val="1564559039"/>
              </p:ext>
            </p:extLst>
          </p:nvPr>
        </p:nvGraphicFramePr>
        <p:xfrm>
          <a:off x="1271464" y="908720"/>
          <a:ext cx="9073008" cy="2743802"/>
        </p:xfrm>
        <a:graphic>
          <a:graphicData uri="http://schemas.openxmlformats.org/drawingml/2006/table">
            <a:tbl>
              <a:tblPr/>
              <a:tblGrid>
                <a:gridCol w="4536504">
                  <a:extLst>
                    <a:ext uri="{9D8B030D-6E8A-4147-A177-3AD203B41FA5}">
                      <a16:colId xmlns:a16="http://schemas.microsoft.com/office/drawing/2014/main" val="2961112646"/>
                    </a:ext>
                  </a:extLst>
                </a:gridCol>
                <a:gridCol w="1472374">
                  <a:extLst>
                    <a:ext uri="{9D8B030D-6E8A-4147-A177-3AD203B41FA5}">
                      <a16:colId xmlns:a16="http://schemas.microsoft.com/office/drawing/2014/main" val="3457185699"/>
                    </a:ext>
                  </a:extLst>
                </a:gridCol>
                <a:gridCol w="1591756">
                  <a:extLst>
                    <a:ext uri="{9D8B030D-6E8A-4147-A177-3AD203B41FA5}">
                      <a16:colId xmlns:a16="http://schemas.microsoft.com/office/drawing/2014/main" val="810562168"/>
                    </a:ext>
                  </a:extLst>
                </a:gridCol>
                <a:gridCol w="1472374">
                  <a:extLst>
                    <a:ext uri="{9D8B030D-6E8A-4147-A177-3AD203B41FA5}">
                      <a16:colId xmlns:a16="http://schemas.microsoft.com/office/drawing/2014/main" val="899291162"/>
                    </a:ext>
                  </a:extLst>
                </a:gridCol>
              </a:tblGrid>
              <a:tr h="458376">
                <a:tc>
                  <a:txBody>
                    <a:bodyPr/>
                    <a:lstStyle/>
                    <a:p>
                      <a:pPr algn="ctr" fontAlgn="ctr"/>
                      <a:r>
                        <a:rPr lang="fr-FR" sz="1600" b="1" i="0" u="none" strike="noStrike" dirty="0">
                          <a:solidFill>
                            <a:srgbClr val="44546A"/>
                          </a:solidFill>
                          <a:effectLst/>
                          <a:latin typeface="Calibri" panose="020F0502020204030204" pitchFamily="34" charset="0"/>
                        </a:rPr>
                        <a:t>Recettes de fonctionnement</a:t>
                      </a:r>
                    </a:p>
                  </a:txBody>
                  <a:tcPr marL="0" marR="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fr-FR" sz="1400" b="1" i="0" u="none" strike="noStrike">
                          <a:solidFill>
                            <a:srgbClr val="FFFFFF"/>
                          </a:solidFill>
                          <a:effectLst/>
                          <a:latin typeface="Calibri" panose="020F0502020204030204" pitchFamily="34" charset="0"/>
                        </a:rPr>
                        <a:t>Budget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400" b="1" i="0" u="none" strike="noStrike">
                          <a:solidFill>
                            <a:srgbClr val="FFFFFF"/>
                          </a:solidFill>
                          <a:effectLst/>
                          <a:latin typeface="Calibri" panose="020F0502020204030204" pitchFamily="34" charset="0"/>
                        </a:rPr>
                        <a:t>Estimation des réalisations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400" b="1" i="0" u="none" strike="noStrike">
                          <a:solidFill>
                            <a:srgbClr val="FFFFFF"/>
                          </a:solidFill>
                          <a:effectLst/>
                          <a:latin typeface="Calibri" panose="020F0502020204030204" pitchFamily="34" charset="0"/>
                        </a:rPr>
                        <a:t>DOB 2021</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extLst>
                  <a:ext uri="{0D108BD9-81ED-4DB2-BD59-A6C34878D82A}">
                    <a16:rowId xmlns:a16="http://schemas.microsoft.com/office/drawing/2014/main" val="531633689"/>
                  </a:ext>
                </a:extLst>
              </a:tr>
              <a:tr h="175379">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2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938634833"/>
                  </a:ext>
                </a:extLst>
              </a:tr>
              <a:tr h="209258">
                <a:tc>
                  <a:txBody>
                    <a:bodyPr/>
                    <a:lstStyle/>
                    <a:p>
                      <a:pPr algn="r" fontAlgn="b"/>
                      <a:r>
                        <a:rPr lang="fr-FR" sz="1200" b="1" i="0" u="none" strike="noStrike">
                          <a:solidFill>
                            <a:srgbClr val="44546A"/>
                          </a:solidFill>
                          <a:effectLst/>
                          <a:latin typeface="Calibri" panose="020F0502020204030204" pitchFamily="34" charset="0"/>
                        </a:rPr>
                        <a:t>Produits des services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685 400,00 €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590 002,04 €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660 500,00 €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39551500"/>
                  </a:ext>
                </a:extLst>
              </a:tr>
              <a:tr h="209258">
                <a:tc>
                  <a:txBody>
                    <a:bodyPr/>
                    <a:lstStyle/>
                    <a:p>
                      <a:pPr algn="r" fontAlgn="b"/>
                      <a:r>
                        <a:rPr lang="fr-FR" sz="1200" b="1" i="0" u="none" strike="noStrike">
                          <a:solidFill>
                            <a:srgbClr val="44546A"/>
                          </a:solidFill>
                          <a:effectLst/>
                          <a:latin typeface="Calibri" panose="020F0502020204030204" pitchFamily="34" charset="0"/>
                        </a:rPr>
                        <a:t>Impôts et taxes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3 835 000,00 €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3 855 595,37 €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3 887 900,00 €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91313775"/>
                  </a:ext>
                </a:extLst>
              </a:tr>
              <a:tr h="209258">
                <a:tc>
                  <a:txBody>
                    <a:bodyPr/>
                    <a:lstStyle/>
                    <a:p>
                      <a:pPr algn="r" fontAlgn="b"/>
                      <a:r>
                        <a:rPr lang="fr-FR" sz="1200" b="1" i="0" u="none" strike="noStrike">
                          <a:solidFill>
                            <a:srgbClr val="44546A"/>
                          </a:solidFill>
                          <a:effectLst/>
                          <a:latin typeface="Calibri" panose="020F0502020204030204" pitchFamily="34" charset="0"/>
                        </a:rPr>
                        <a:t>Dotations et participations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471 600,00 €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485 116,18 €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479 500,00 €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24208810"/>
                  </a:ext>
                </a:extLst>
              </a:tr>
              <a:tr h="209258">
                <a:tc>
                  <a:txBody>
                    <a:bodyPr/>
                    <a:lstStyle/>
                    <a:p>
                      <a:pPr algn="r" fontAlgn="b"/>
                      <a:r>
                        <a:rPr lang="fr-FR" sz="1200" b="1" i="0" u="none" strike="noStrike">
                          <a:solidFill>
                            <a:srgbClr val="44546A"/>
                          </a:solidFill>
                          <a:effectLst/>
                          <a:latin typeface="Calibri" panose="020F0502020204030204" pitchFamily="34" charset="0"/>
                        </a:rPr>
                        <a:t>Autres produits de gestion courante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105 000,00 €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84 899,58 €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98 800,00 €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43705419"/>
                  </a:ext>
                </a:extLst>
              </a:tr>
              <a:tr h="209258">
                <a:tc>
                  <a:txBody>
                    <a:bodyPr/>
                    <a:lstStyle/>
                    <a:p>
                      <a:pPr algn="r" fontAlgn="b"/>
                      <a:r>
                        <a:rPr lang="fr-FR" sz="1200" b="1" i="0" u="none" strike="noStrike">
                          <a:solidFill>
                            <a:srgbClr val="44546A"/>
                          </a:solidFill>
                          <a:effectLst/>
                          <a:latin typeface="Calibri" panose="020F0502020204030204" pitchFamily="34" charset="0"/>
                        </a:rPr>
                        <a:t>Produits exceptionnels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80 000,00 €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117 440,71 €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23 300,00 €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08485409"/>
                  </a:ext>
                </a:extLst>
              </a:tr>
              <a:tr h="209258">
                <a:tc>
                  <a:txBody>
                    <a:bodyPr/>
                    <a:lstStyle/>
                    <a:p>
                      <a:pPr algn="r" fontAlgn="b"/>
                      <a:r>
                        <a:rPr lang="fr-FR" sz="1200" b="1" i="0" u="none" strike="noStrike">
                          <a:solidFill>
                            <a:srgbClr val="44546A"/>
                          </a:solidFill>
                          <a:effectLst/>
                          <a:latin typeface="Calibri" panose="020F0502020204030204" pitchFamily="34" charset="0"/>
                        </a:rPr>
                        <a:t>Atténuation de charges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133 000,00 €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a:solidFill>
                            <a:srgbClr val="44546A"/>
                          </a:solidFill>
                          <a:effectLst/>
                          <a:latin typeface="Calibri" panose="020F0502020204030204" pitchFamily="34" charset="0"/>
                        </a:rPr>
                        <a:t>102 990,05 €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r" fontAlgn="b"/>
                      <a:r>
                        <a:rPr lang="fr-FR" sz="1200" b="1" i="0" u="none" strike="noStrike" dirty="0">
                          <a:solidFill>
                            <a:srgbClr val="44546A"/>
                          </a:solidFill>
                          <a:effectLst/>
                          <a:latin typeface="Calibri" panose="020F0502020204030204" pitchFamily="34" charset="0"/>
                        </a:rPr>
                        <a:t>59 900,00 €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06726380"/>
                  </a:ext>
                </a:extLst>
              </a:tr>
              <a:tr h="209258">
                <a:tc>
                  <a:txBody>
                    <a:bodyPr/>
                    <a:lstStyle/>
                    <a:p>
                      <a:pPr algn="l" fontAlgn="b"/>
                      <a:r>
                        <a:rPr lang="fr-FR" sz="1200" b="1" i="0" u="none" strike="noStrike">
                          <a:solidFill>
                            <a:srgbClr val="44546A"/>
                          </a:solidFill>
                          <a:effectLst/>
                          <a:latin typeface="Calibri" panose="020F0502020204030204" pitchFamily="34" charset="0"/>
                        </a:rPr>
                        <a:t>Sous-total des recettes réelles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200" b="1" i="0" u="none" strike="noStrike">
                          <a:solidFill>
                            <a:srgbClr val="44546A"/>
                          </a:solidFill>
                          <a:effectLst/>
                          <a:latin typeface="Calibri" panose="020F0502020204030204" pitchFamily="34" charset="0"/>
                        </a:rPr>
                        <a:t>5 310 000,00 €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a:solidFill>
                            <a:srgbClr val="44546A"/>
                          </a:solidFill>
                          <a:effectLst/>
                          <a:latin typeface="Calibri" panose="020F0502020204030204" pitchFamily="34" charset="0"/>
                        </a:rPr>
                        <a:t>5 236 043,93 €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dirty="0">
                          <a:solidFill>
                            <a:srgbClr val="44546A"/>
                          </a:solidFill>
                          <a:effectLst/>
                          <a:latin typeface="Calibri" panose="020F0502020204030204" pitchFamily="34" charset="0"/>
                        </a:rPr>
                        <a:t>5 209 900,00 €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2244913974"/>
                  </a:ext>
                </a:extLst>
              </a:tr>
              <a:tr h="209258">
                <a:tc>
                  <a:txBody>
                    <a:bodyPr/>
                    <a:lstStyle/>
                    <a:p>
                      <a:pPr algn="l" fontAlgn="b"/>
                      <a:r>
                        <a:rPr lang="fr-FR" sz="1200" b="1" i="0" u="none" strike="noStrike">
                          <a:solidFill>
                            <a:srgbClr val="44546A"/>
                          </a:solidFill>
                          <a:effectLst/>
                          <a:latin typeface="Calibri" panose="020F0502020204030204" pitchFamily="34" charset="0"/>
                        </a:rPr>
                        <a:t>Sous-total des recettes d'ordre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200" b="1" i="0" u="none" strike="noStrike">
                          <a:solidFill>
                            <a:srgbClr val="44546A"/>
                          </a:solidFill>
                          <a:effectLst/>
                          <a:latin typeface="Calibri" panose="020F0502020204030204" pitchFamily="34" charset="0"/>
                        </a:rPr>
                        <a:t>66 500,00 €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a:solidFill>
                            <a:srgbClr val="44546A"/>
                          </a:solidFill>
                          <a:effectLst/>
                          <a:latin typeface="Calibri" panose="020F0502020204030204" pitchFamily="34" charset="0"/>
                        </a:rPr>
                        <a:t>66 322,56 €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200" b="1" i="0" u="none" strike="noStrike" dirty="0">
                          <a:solidFill>
                            <a:srgbClr val="44546A"/>
                          </a:solidFill>
                          <a:effectLst/>
                          <a:latin typeface="Calibri" panose="020F0502020204030204" pitchFamily="34" charset="0"/>
                        </a:rPr>
                        <a:t>81 400,00 €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1253959446"/>
                  </a:ext>
                </a:extLst>
              </a:tr>
              <a:tr h="169400">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extLst>
                  <a:ext uri="{0D108BD9-81ED-4DB2-BD59-A6C34878D82A}">
                    <a16:rowId xmlns:a16="http://schemas.microsoft.com/office/drawing/2014/main" val="3635151408"/>
                  </a:ext>
                </a:extLst>
              </a:tr>
              <a:tr h="259082">
                <a:tc>
                  <a:txBody>
                    <a:bodyPr/>
                    <a:lstStyle/>
                    <a:p>
                      <a:pPr algn="ctr" fontAlgn="b"/>
                      <a:r>
                        <a:rPr lang="fr-FR" sz="1600" b="1" i="0" u="none" strike="noStrike" dirty="0">
                          <a:solidFill>
                            <a:srgbClr val="FFFFFF"/>
                          </a:solidFill>
                          <a:effectLst/>
                          <a:latin typeface="Calibri" panose="020F0502020204030204" pitchFamily="34" charset="0"/>
                        </a:rPr>
                        <a:t>Total des recettes de fonctionnement</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a:solidFill>
                            <a:srgbClr val="FFFFFF"/>
                          </a:solidFill>
                          <a:effectLst/>
                          <a:latin typeface="Calibri" panose="020F0502020204030204" pitchFamily="34" charset="0"/>
                        </a:rPr>
                        <a:t>5 376 500,00 €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a:solidFill>
                            <a:srgbClr val="FFFFFF"/>
                          </a:solidFill>
                          <a:effectLst/>
                          <a:latin typeface="Calibri" panose="020F0502020204030204" pitchFamily="34" charset="0"/>
                        </a:rPr>
                        <a:t>5 302 366,49 €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600" b="1" i="0" u="none" strike="noStrike" dirty="0">
                          <a:solidFill>
                            <a:srgbClr val="FFFFFF"/>
                          </a:solidFill>
                          <a:effectLst/>
                          <a:latin typeface="Calibri" panose="020F0502020204030204" pitchFamily="34" charset="0"/>
                        </a:rPr>
                        <a:t>5 291 300,00 €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extLst>
                  <a:ext uri="{0D108BD9-81ED-4DB2-BD59-A6C34878D82A}">
                    <a16:rowId xmlns:a16="http://schemas.microsoft.com/office/drawing/2014/main" val="1959594634"/>
                  </a:ext>
                </a:extLst>
              </a:tr>
            </a:tbl>
          </a:graphicData>
        </a:graphic>
      </p:graphicFrame>
      <p:sp>
        <p:nvSpPr>
          <p:cNvPr id="11" name="ZoneTexte 10"/>
          <p:cNvSpPr txBox="1">
            <a:spLocks noChangeArrowheads="1"/>
          </p:cNvSpPr>
          <p:nvPr/>
        </p:nvSpPr>
        <p:spPr bwMode="auto">
          <a:xfrm>
            <a:off x="5735960" y="3545796"/>
            <a:ext cx="5872755" cy="2969672"/>
          </a:xfrm>
          <a:prstGeom prst="rect">
            <a:avLst/>
          </a:prstGeom>
          <a:noFill/>
          <a:ln w="9525">
            <a:noFill/>
            <a:miter lim="800000"/>
            <a:headEnd/>
            <a:tailEnd/>
          </a:ln>
        </p:spPr>
        <p:txBody>
          <a:bodyPr wrap="square" lIns="91071" tIns="45536" rIns="91071" bIns="45536">
            <a:spAutoFit/>
          </a:bodyPr>
          <a:lstStyle/>
          <a:p>
            <a:pPr lvl="0"/>
            <a:endParaRPr lang="fr-FR" sz="1100" dirty="0">
              <a:latin typeface="Arial" panose="020B0604020202020204" pitchFamily="34" charset="0"/>
              <a:cs typeface="Arial" panose="020B0604020202020204" pitchFamily="34" charset="0"/>
            </a:endParaRPr>
          </a:p>
          <a:p>
            <a:r>
              <a:rPr lang="fr-FR" sz="1200" i="1" u="sng" dirty="0">
                <a:latin typeface="Arial" panose="020B0604020202020204" pitchFamily="34" charset="0"/>
                <a:cs typeface="Arial" panose="020B0604020202020204" pitchFamily="34" charset="0"/>
              </a:rPr>
              <a:t>Dotations et participations </a:t>
            </a:r>
            <a:r>
              <a:rPr lang="fr-FR" sz="1050" i="1" u="sng" dirty="0">
                <a:latin typeface="Arial" panose="020B0604020202020204" pitchFamily="34" charset="0"/>
                <a:cs typeface="Arial" panose="020B0604020202020204" pitchFamily="34" charset="0"/>
              </a:rPr>
              <a:t>(</a:t>
            </a:r>
            <a:r>
              <a:rPr lang="fr-FR" altLang="fr-FR" sz="1050" i="1" kern="0" dirty="0">
                <a:solidFill>
                  <a:prstClr val="black"/>
                </a:solidFill>
                <a:latin typeface="Arial" charset="0"/>
                <a:cs typeface="Arial" charset="0"/>
              </a:rPr>
              <a:t>Les subventions et participations de l’Etat dont DGF-DSR et des autres collectivités, CAF)</a:t>
            </a:r>
            <a:endParaRPr lang="fr-FR" sz="1050" i="1" u="sng" dirty="0">
              <a:latin typeface="Arial" panose="020B0604020202020204" pitchFamily="34" charset="0"/>
              <a:cs typeface="Arial" panose="020B0604020202020204" pitchFamily="34" charset="0"/>
            </a:endParaRPr>
          </a:p>
          <a:p>
            <a:pPr lvl="0"/>
            <a:r>
              <a:rPr lang="fr-FR" sz="1100" dirty="0">
                <a:latin typeface="Arial" panose="020B0604020202020204" pitchFamily="34" charset="0"/>
                <a:cs typeface="Arial" panose="020B0604020202020204" pitchFamily="34" charset="0"/>
              </a:rPr>
              <a:t>Pas d’éléments aujourd’hui sur l’évolution des dotations</a:t>
            </a:r>
          </a:p>
          <a:p>
            <a:pPr lvl="0"/>
            <a:endParaRPr lang="fr-FR" sz="1100" dirty="0">
              <a:latin typeface="Arial" panose="020B0604020202020204" pitchFamily="34" charset="0"/>
              <a:cs typeface="Arial" panose="020B0604020202020204" pitchFamily="34" charset="0"/>
            </a:endParaRPr>
          </a:p>
          <a:p>
            <a:r>
              <a:rPr lang="fr-FR" sz="1100" i="1" u="sng" dirty="0">
                <a:latin typeface="Arial" panose="020B0604020202020204" pitchFamily="34" charset="0"/>
                <a:cs typeface="Arial" panose="020B0604020202020204" pitchFamily="34" charset="0"/>
              </a:rPr>
              <a:t>Autres produits de gestion courante </a:t>
            </a:r>
            <a:r>
              <a:rPr lang="fr-FR" sz="1050" i="1" dirty="0">
                <a:latin typeface="Arial" panose="020B0604020202020204" pitchFamily="34" charset="0"/>
                <a:cs typeface="Arial" panose="020B0604020202020204" pitchFamily="34" charset="0"/>
              </a:rPr>
              <a:t>(revenus des immeubles: locations maisons, équipements sportifs, salle des fêtes…)</a:t>
            </a:r>
            <a:endParaRPr lang="fr-FR" sz="1100" i="1"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Impact en 2020 de la crise sanitaire sur la location de la salle des fêtes </a:t>
            </a:r>
          </a:p>
          <a:p>
            <a:r>
              <a:rPr lang="fr-FR" sz="1100" dirty="0">
                <a:latin typeface="Arial" panose="020B0604020202020204" pitchFamily="34" charset="0"/>
                <a:cs typeface="Arial" panose="020B0604020202020204" pitchFamily="34" charset="0"/>
              </a:rPr>
              <a:t>Impact du projet des dentistes sur les logements de la maison médicale</a:t>
            </a:r>
          </a:p>
          <a:p>
            <a:endParaRPr lang="fr-FR" sz="1100" i="1" u="sng" dirty="0">
              <a:latin typeface="Arial" panose="020B0604020202020204" pitchFamily="34" charset="0"/>
              <a:cs typeface="Arial" panose="020B0604020202020204" pitchFamily="34" charset="0"/>
            </a:endParaRPr>
          </a:p>
          <a:p>
            <a:r>
              <a:rPr lang="fr-FR" sz="1100" i="1" u="sng" dirty="0">
                <a:latin typeface="Arial" panose="020B0604020202020204" pitchFamily="34" charset="0"/>
                <a:cs typeface="Arial" panose="020B0604020202020204" pitchFamily="34" charset="0"/>
              </a:rPr>
              <a:t>Produits exceptionnels </a:t>
            </a:r>
            <a:r>
              <a:rPr lang="fr-FR" altLang="fr-FR" sz="1050" i="1" kern="0" dirty="0">
                <a:solidFill>
                  <a:prstClr val="black"/>
                </a:solidFill>
                <a:latin typeface="Arial" charset="0"/>
                <a:cs typeface="Arial" charset="0"/>
              </a:rPr>
              <a:t>(remboursement sur sinistres, chiens errants, convention PAV, autres)</a:t>
            </a:r>
            <a:endParaRPr lang="fr-FR" sz="1100" i="1" u="sng" dirty="0">
              <a:latin typeface="Arial" panose="020B0604020202020204" pitchFamily="34" charset="0"/>
              <a:cs typeface="Arial" panose="020B0604020202020204" pitchFamily="34" charset="0"/>
            </a:endParaRPr>
          </a:p>
          <a:p>
            <a:pPr lvl="0"/>
            <a:r>
              <a:rPr lang="fr-FR" sz="1100" dirty="0">
                <a:latin typeface="Arial" panose="020B0604020202020204" pitchFamily="34" charset="0"/>
                <a:cs typeface="Arial" panose="020B0604020202020204" pitchFamily="34" charset="0"/>
              </a:rPr>
              <a:t>Dernier remboursement en 2020 de la </a:t>
            </a:r>
            <a:r>
              <a:rPr lang="fr-FR" sz="1100" dirty="0" err="1">
                <a:latin typeface="Arial" panose="020B0604020202020204" pitchFamily="34" charset="0"/>
                <a:cs typeface="Arial" panose="020B0604020202020204" pitchFamily="34" charset="0"/>
              </a:rPr>
              <a:t>Cdc</a:t>
            </a:r>
            <a:r>
              <a:rPr lang="fr-FR" sz="1100" dirty="0">
                <a:latin typeface="Arial" panose="020B0604020202020204" pitchFamily="34" charset="0"/>
                <a:cs typeface="Arial" panose="020B0604020202020204" pitchFamily="34" charset="0"/>
              </a:rPr>
              <a:t> suite à la fin de la convention de gestion de la piscine</a:t>
            </a:r>
          </a:p>
          <a:p>
            <a:pPr lvl="0"/>
            <a:endParaRPr lang="fr-FR" sz="1100" dirty="0">
              <a:latin typeface="Arial" panose="020B0604020202020204" pitchFamily="34" charset="0"/>
              <a:cs typeface="Arial" panose="020B0604020202020204" pitchFamily="34" charset="0"/>
            </a:endParaRPr>
          </a:p>
          <a:p>
            <a:pPr lvl="0"/>
            <a:r>
              <a:rPr lang="fr-FR" sz="1100" u="sng" dirty="0">
                <a:latin typeface="Arial" panose="020B0604020202020204" pitchFamily="34" charset="0"/>
                <a:cs typeface="Arial" panose="020B0604020202020204" pitchFamily="34" charset="0"/>
              </a:rPr>
              <a:t>Atténuation des charges </a:t>
            </a:r>
            <a:r>
              <a:rPr lang="fr-FR" sz="1050" dirty="0">
                <a:latin typeface="Arial" panose="020B0604020202020204" pitchFamily="34" charset="0"/>
                <a:cs typeface="Arial" panose="020B0604020202020204" pitchFamily="34" charset="0"/>
              </a:rPr>
              <a:t>(remboursement sur rémunération du personnel)</a:t>
            </a:r>
          </a:p>
          <a:p>
            <a:pPr lvl="0"/>
            <a:r>
              <a:rPr lang="fr-FR" sz="1100" dirty="0">
                <a:latin typeface="Arial" panose="020B0604020202020204" pitchFamily="34" charset="0"/>
                <a:cs typeface="Arial" panose="020B0604020202020204" pitchFamily="34" charset="0"/>
              </a:rPr>
              <a:t>En 2020, régularisation de certains dossiers suite à des arrêts maladie</a:t>
            </a:r>
          </a:p>
          <a:p>
            <a:pPr lvl="0"/>
            <a:endParaRPr lang="fr-F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46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59000"/>
          </a:blip>
          <a:stretch>
            <a:fillRect r="70000" b="90000"/>
          </a:stretch>
        </a:blipFill>
        <a:effectLst/>
      </p:bgPr>
    </p:bg>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FR"/>
              <a:t>16/02/2021</a:t>
            </a:r>
          </a:p>
        </p:txBody>
      </p:sp>
      <p:sp>
        <p:nvSpPr>
          <p:cNvPr id="2" name="Espace réservé du pied de page 1"/>
          <p:cNvSpPr>
            <a:spLocks noGrp="1"/>
          </p:cNvSpPr>
          <p:nvPr>
            <p:ph type="ftr" sz="quarter" idx="11"/>
          </p:nvPr>
        </p:nvSpPr>
        <p:spPr/>
        <p:txBody>
          <a:bodyPr/>
          <a:lstStyle/>
          <a:p>
            <a:r>
              <a:rPr lang="fr-FR"/>
              <a:t>DEBAT ORIENTATION BUDGETAIRE 2021</a:t>
            </a:r>
          </a:p>
        </p:txBody>
      </p:sp>
      <p:sp>
        <p:nvSpPr>
          <p:cNvPr id="3" name="Espace réservé du numéro de diapositive 2"/>
          <p:cNvSpPr>
            <a:spLocks noGrp="1"/>
          </p:cNvSpPr>
          <p:nvPr>
            <p:ph type="sldNum" sz="quarter" idx="12"/>
          </p:nvPr>
        </p:nvSpPr>
        <p:spPr/>
        <p:txBody>
          <a:bodyPr/>
          <a:lstStyle/>
          <a:p>
            <a:fld id="{3CB182BC-7300-42D2-879F-995CD2C84297}" type="slidenum">
              <a:rPr lang="fr-FR" smtClean="0"/>
              <a:pPr/>
              <a:t>24</a:t>
            </a:fld>
            <a:endParaRPr lang="fr-FR" dirty="0"/>
          </a:p>
        </p:txBody>
      </p:sp>
      <p:sp>
        <p:nvSpPr>
          <p:cNvPr id="8"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BP 2021 Section fonctionnement </a:t>
            </a:r>
          </a:p>
        </p:txBody>
      </p:sp>
      <p:graphicFrame>
        <p:nvGraphicFramePr>
          <p:cNvPr id="7" name="Tableau 6"/>
          <p:cNvGraphicFramePr>
            <a:graphicFrameLocks noGrp="1"/>
          </p:cNvGraphicFramePr>
          <p:nvPr>
            <p:extLst>
              <p:ext uri="{D42A27DB-BD31-4B8C-83A1-F6EECF244321}">
                <p14:modId xmlns:p14="http://schemas.microsoft.com/office/powerpoint/2010/main" val="462914516"/>
              </p:ext>
            </p:extLst>
          </p:nvPr>
        </p:nvGraphicFramePr>
        <p:xfrm>
          <a:off x="695400" y="980728"/>
          <a:ext cx="8496943" cy="4848708"/>
        </p:xfrm>
        <a:graphic>
          <a:graphicData uri="http://schemas.openxmlformats.org/drawingml/2006/table">
            <a:tbl>
              <a:tblPr/>
              <a:tblGrid>
                <a:gridCol w="4248471">
                  <a:extLst>
                    <a:ext uri="{9D8B030D-6E8A-4147-A177-3AD203B41FA5}">
                      <a16:colId xmlns:a16="http://schemas.microsoft.com/office/drawing/2014/main" val="675238945"/>
                    </a:ext>
                  </a:extLst>
                </a:gridCol>
                <a:gridCol w="1378890">
                  <a:extLst>
                    <a:ext uri="{9D8B030D-6E8A-4147-A177-3AD203B41FA5}">
                      <a16:colId xmlns:a16="http://schemas.microsoft.com/office/drawing/2014/main" val="1308036771"/>
                    </a:ext>
                  </a:extLst>
                </a:gridCol>
                <a:gridCol w="1490692">
                  <a:extLst>
                    <a:ext uri="{9D8B030D-6E8A-4147-A177-3AD203B41FA5}">
                      <a16:colId xmlns:a16="http://schemas.microsoft.com/office/drawing/2014/main" val="299141651"/>
                    </a:ext>
                  </a:extLst>
                </a:gridCol>
                <a:gridCol w="1378890">
                  <a:extLst>
                    <a:ext uri="{9D8B030D-6E8A-4147-A177-3AD203B41FA5}">
                      <a16:colId xmlns:a16="http://schemas.microsoft.com/office/drawing/2014/main" val="352401077"/>
                    </a:ext>
                  </a:extLst>
                </a:gridCol>
              </a:tblGrid>
              <a:tr h="467059">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a:noFill/>
                    </a:lnT>
                    <a:lnB w="12700" cap="flat" cmpd="sng" algn="ctr">
                      <a:solidFill>
                        <a:srgbClr val="9BC2E6"/>
                      </a:solidFill>
                      <a:prstDash val="solid"/>
                      <a:round/>
                      <a:headEnd type="none" w="med" len="med"/>
                      <a:tailEnd type="none" w="med" len="med"/>
                    </a:lnB>
                  </a:tcPr>
                </a:tc>
                <a:tc>
                  <a:txBody>
                    <a:bodyPr/>
                    <a:lstStyle/>
                    <a:p>
                      <a:pPr algn="ctr" fontAlgn="ctr"/>
                      <a:r>
                        <a:rPr lang="fr-FR" sz="1100" b="1" i="0" u="none" strike="noStrike" dirty="0">
                          <a:solidFill>
                            <a:srgbClr val="FFFFFF"/>
                          </a:solidFill>
                          <a:effectLst/>
                          <a:latin typeface="Calibri" panose="020F0502020204030204" pitchFamily="34" charset="0"/>
                        </a:rPr>
                        <a:t>Budget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100" b="1" i="0" u="none" strike="noStrike" dirty="0">
                          <a:solidFill>
                            <a:srgbClr val="FFFFFF"/>
                          </a:solidFill>
                          <a:effectLst/>
                          <a:latin typeface="Calibri" panose="020F0502020204030204" pitchFamily="34" charset="0"/>
                        </a:rPr>
                        <a:t>Estimation des réalisations 2020</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tc>
                  <a:txBody>
                    <a:bodyPr/>
                    <a:lstStyle/>
                    <a:p>
                      <a:pPr algn="ctr" fontAlgn="ctr"/>
                      <a:r>
                        <a:rPr lang="fr-FR" sz="1100" b="1" i="0" u="none" strike="noStrike" dirty="0">
                          <a:solidFill>
                            <a:srgbClr val="FFFFFF"/>
                          </a:solidFill>
                          <a:effectLst/>
                          <a:latin typeface="Calibri" panose="020F0502020204030204" pitchFamily="34" charset="0"/>
                        </a:rPr>
                        <a:t>DOB 2021</a:t>
                      </a:r>
                    </a:p>
                  </a:txBody>
                  <a:tcPr marL="0" marR="0" marT="0" marB="0" anchor="ctr">
                    <a:lnL>
                      <a:noFill/>
                    </a:lnL>
                    <a:lnR>
                      <a:noFill/>
                    </a:lnR>
                    <a:lnT>
                      <a:noFill/>
                    </a:lnT>
                    <a:lnB w="19050" cap="flat" cmpd="sng" algn="ctr">
                      <a:solidFill>
                        <a:srgbClr val="ACCCEA"/>
                      </a:solidFill>
                      <a:prstDash val="solid"/>
                      <a:round/>
                      <a:headEnd type="none" w="med" len="med"/>
                      <a:tailEnd type="none" w="med" len="med"/>
                    </a:lnB>
                    <a:solidFill>
                      <a:srgbClr val="2F75B5"/>
                    </a:solidFill>
                  </a:tcPr>
                </a:tc>
                <a:extLst>
                  <a:ext uri="{0D108BD9-81ED-4DB2-BD59-A6C34878D82A}">
                    <a16:rowId xmlns:a16="http://schemas.microsoft.com/office/drawing/2014/main" val="1399047116"/>
                  </a:ext>
                </a:extLst>
              </a:tr>
              <a:tr h="171899">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85071433"/>
                  </a:ext>
                </a:extLst>
              </a:tr>
              <a:tr h="211742">
                <a:tc gridSpan="4">
                  <a:txBody>
                    <a:bodyPr/>
                    <a:lstStyle/>
                    <a:p>
                      <a:pPr algn="ctr" fontAlgn="ctr"/>
                      <a:r>
                        <a:rPr lang="fr-FR" sz="1400" b="1" i="0" u="none" strike="noStrike" dirty="0">
                          <a:solidFill>
                            <a:srgbClr val="44546A"/>
                          </a:solidFill>
                          <a:effectLst/>
                          <a:latin typeface="Calibri" panose="020F0502020204030204" pitchFamily="34" charset="0"/>
                        </a:rPr>
                        <a:t>Dépenses de fonctionnement</a:t>
                      </a:r>
                    </a:p>
                  </a:txBody>
                  <a:tcPr marL="0" marR="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extLst>
                  <a:ext uri="{0D108BD9-81ED-4DB2-BD59-A6C34878D82A}">
                    <a16:rowId xmlns:a16="http://schemas.microsoft.com/office/drawing/2014/main" val="2928555564"/>
                  </a:ext>
                </a:extLst>
              </a:tr>
              <a:tr h="171899">
                <a:tc>
                  <a:txBody>
                    <a:bodyPr/>
                    <a:lstStyle/>
                    <a:p>
                      <a:pPr algn="ctr"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410072938"/>
                  </a:ext>
                </a:extLst>
              </a:tr>
              <a:tr h="171899">
                <a:tc>
                  <a:txBody>
                    <a:bodyPr/>
                    <a:lstStyle/>
                    <a:p>
                      <a:pPr algn="l" fontAlgn="b"/>
                      <a:r>
                        <a:rPr lang="fr-FR" sz="1100" b="1" i="0" u="none" strike="noStrike">
                          <a:solidFill>
                            <a:srgbClr val="44546A"/>
                          </a:solidFill>
                          <a:effectLst/>
                          <a:latin typeface="Calibri" panose="020F0502020204030204" pitchFamily="34" charset="0"/>
                        </a:rPr>
                        <a:t>Sous-total des dépenses réelles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100" b="1" i="0" u="none" strike="noStrike">
                          <a:solidFill>
                            <a:srgbClr val="44546A"/>
                          </a:solidFill>
                          <a:effectLst/>
                          <a:latin typeface="Calibri" panose="020F0502020204030204" pitchFamily="34" charset="0"/>
                        </a:rPr>
                        <a:t>4 633 000,00 €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dirty="0">
                          <a:solidFill>
                            <a:srgbClr val="44546A"/>
                          </a:solidFill>
                          <a:effectLst/>
                          <a:latin typeface="Calibri" panose="020F0502020204030204" pitchFamily="34" charset="0"/>
                        </a:rPr>
                        <a:t>4 452 006,73 €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a:solidFill>
                            <a:srgbClr val="44546A"/>
                          </a:solidFill>
                          <a:effectLst/>
                          <a:latin typeface="Calibri" panose="020F0502020204030204" pitchFamily="34" charset="0"/>
                        </a:rPr>
                        <a:t>4 611 100,00 €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3439460817"/>
                  </a:ext>
                </a:extLst>
              </a:tr>
              <a:tr h="171899">
                <a:tc>
                  <a:txBody>
                    <a:bodyPr/>
                    <a:lstStyle/>
                    <a:p>
                      <a:pPr algn="l" fontAlgn="b"/>
                      <a:r>
                        <a:rPr lang="fr-FR" sz="1100" b="1" i="0" u="none" strike="noStrike">
                          <a:solidFill>
                            <a:srgbClr val="44546A"/>
                          </a:solidFill>
                          <a:effectLst/>
                          <a:latin typeface="Calibri" panose="020F0502020204030204" pitchFamily="34" charset="0"/>
                        </a:rPr>
                        <a:t>Sous-total des dépensesd'ordre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100" b="1" i="0" u="none" strike="noStrike">
                          <a:solidFill>
                            <a:srgbClr val="44546A"/>
                          </a:solidFill>
                          <a:effectLst/>
                          <a:latin typeface="Calibri" panose="020F0502020204030204" pitchFamily="34" charset="0"/>
                        </a:rPr>
                        <a:t>360 000,00 €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dirty="0">
                          <a:solidFill>
                            <a:srgbClr val="44546A"/>
                          </a:solidFill>
                          <a:effectLst/>
                          <a:latin typeface="Calibri" panose="020F0502020204030204" pitchFamily="34" charset="0"/>
                        </a:rPr>
                        <a:t>367 687,60 €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a:solidFill>
                            <a:srgbClr val="44546A"/>
                          </a:solidFill>
                          <a:effectLst/>
                          <a:latin typeface="Calibri" panose="020F0502020204030204" pitchFamily="34" charset="0"/>
                        </a:rPr>
                        <a:t>370 000,00 €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1569290815"/>
                  </a:ext>
                </a:extLst>
              </a:tr>
              <a:tr h="171899">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19115765"/>
                  </a:ext>
                </a:extLst>
              </a:tr>
              <a:tr h="180045">
                <a:tc>
                  <a:txBody>
                    <a:bodyPr/>
                    <a:lstStyle/>
                    <a:p>
                      <a:pPr algn="ctr" fontAlgn="b"/>
                      <a:r>
                        <a:rPr lang="fr-FR" sz="1200" b="1" i="0" u="none" strike="noStrike">
                          <a:solidFill>
                            <a:srgbClr val="FFFFFF"/>
                          </a:solidFill>
                          <a:effectLst/>
                          <a:latin typeface="Calibri" panose="020F0502020204030204" pitchFamily="34" charset="0"/>
                        </a:rPr>
                        <a:t>Total des dépenses de fonctionnement</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a:solidFill>
                            <a:srgbClr val="FFFFFF"/>
                          </a:solidFill>
                          <a:effectLst/>
                          <a:latin typeface="Calibri" panose="020F0502020204030204" pitchFamily="34" charset="0"/>
                        </a:rPr>
                        <a:t>4 993 000,00 €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dirty="0">
                          <a:solidFill>
                            <a:srgbClr val="FFFFFF"/>
                          </a:solidFill>
                          <a:effectLst/>
                          <a:latin typeface="Calibri" panose="020F0502020204030204" pitchFamily="34" charset="0"/>
                        </a:rPr>
                        <a:t>4 819 694,33 €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a:solidFill>
                            <a:srgbClr val="FFFFFF"/>
                          </a:solidFill>
                          <a:effectLst/>
                          <a:latin typeface="Calibri" panose="020F0502020204030204" pitchFamily="34" charset="0"/>
                        </a:rPr>
                        <a:t>4 981 100,00 €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1F4E78"/>
                    </a:solidFill>
                  </a:tcPr>
                </a:tc>
                <a:extLst>
                  <a:ext uri="{0D108BD9-81ED-4DB2-BD59-A6C34878D82A}">
                    <a16:rowId xmlns:a16="http://schemas.microsoft.com/office/drawing/2014/main" val="2770373017"/>
                  </a:ext>
                </a:extLst>
              </a:tr>
              <a:tr h="171899">
                <a:tc>
                  <a:txBody>
                    <a:bodyPr/>
                    <a:lstStyle/>
                    <a:p>
                      <a:pPr algn="r"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009040873"/>
                  </a:ext>
                </a:extLst>
              </a:tr>
              <a:tr h="210052">
                <a:tc gridSpan="4">
                  <a:txBody>
                    <a:bodyPr/>
                    <a:lstStyle/>
                    <a:p>
                      <a:pPr algn="ctr" fontAlgn="ctr"/>
                      <a:r>
                        <a:rPr lang="fr-FR" sz="1400" b="1" i="0" u="none" strike="noStrike" dirty="0">
                          <a:solidFill>
                            <a:srgbClr val="44546A"/>
                          </a:solidFill>
                          <a:effectLst/>
                          <a:latin typeface="Calibri" panose="020F0502020204030204" pitchFamily="34" charset="0"/>
                        </a:rPr>
                        <a:t>Recettes de fonctionnement</a:t>
                      </a:r>
                    </a:p>
                  </a:txBody>
                  <a:tcPr marL="0" marR="0" marT="0" marB="0" anchor="ctr">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tc hMerge="1">
                  <a:txBody>
                    <a:bodyPr/>
                    <a:lstStyle/>
                    <a:p>
                      <a:pPr algn="ctr" fontAlgn="ctr"/>
                      <a:endParaRPr lang="fr-FR" sz="1050" b="1" i="0" u="none" strike="noStrike" dirty="0">
                        <a:solidFill>
                          <a:srgbClr val="FFFFFF"/>
                        </a:solidFill>
                        <a:effectLst/>
                        <a:latin typeface="Calibri" panose="020F0502020204030204" pitchFamily="34" charset="0"/>
                      </a:endParaRPr>
                    </a:p>
                  </a:txBody>
                  <a:tcPr marL="0" marR="0" marT="0" marB="0" anchor="ctr">
                    <a:lnL>
                      <a:noFill/>
                    </a:lnL>
                    <a:lnR>
                      <a:noFill/>
                    </a:lnR>
                    <a:lnT w="12700" cap="flat" cmpd="sng" algn="ctr">
                      <a:solidFill>
                        <a:srgbClr val="9BC2E6"/>
                      </a:solidFill>
                      <a:prstDash val="solid"/>
                      <a:round/>
                      <a:headEnd type="none" w="med" len="med"/>
                      <a:tailEnd type="none" w="med" len="med"/>
                    </a:lnT>
                    <a:lnB w="19050" cap="flat" cmpd="sng" algn="ctr">
                      <a:solidFill>
                        <a:srgbClr val="ACCCEA"/>
                      </a:solidFill>
                      <a:prstDash val="solid"/>
                      <a:round/>
                      <a:headEnd type="none" w="med" len="med"/>
                      <a:tailEnd type="none" w="med" len="med"/>
                    </a:lnB>
                    <a:solidFill>
                      <a:srgbClr val="2F75B5"/>
                    </a:solidFill>
                  </a:tcPr>
                </a:tc>
                <a:extLst>
                  <a:ext uri="{0D108BD9-81ED-4DB2-BD59-A6C34878D82A}">
                    <a16:rowId xmlns:a16="http://schemas.microsoft.com/office/drawing/2014/main" val="292497792"/>
                  </a:ext>
                </a:extLst>
              </a:tr>
              <a:tr h="171899">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dirty="0">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tc>
                  <a:txBody>
                    <a:bodyPr/>
                    <a:lstStyle/>
                    <a:p>
                      <a:pPr algn="l" fontAlgn="b"/>
                      <a:r>
                        <a:rPr lang="fr-FR" sz="1100" b="1" i="0" u="none" strike="noStrike">
                          <a:solidFill>
                            <a:srgbClr val="44546A"/>
                          </a:solidFill>
                          <a:effectLst/>
                          <a:latin typeface="Calibri" panose="020F0502020204030204" pitchFamily="34" charset="0"/>
                        </a:rPr>
                        <a:t> </a:t>
                      </a:r>
                    </a:p>
                  </a:txBody>
                  <a:tcPr marL="0" marR="0" marT="0" marB="0" anchor="b">
                    <a:lnL>
                      <a:noFill/>
                    </a:lnL>
                    <a:lnR>
                      <a:noFill/>
                    </a:lnR>
                    <a:lnT w="19050" cap="flat" cmpd="sng" algn="ctr">
                      <a:solidFill>
                        <a:srgbClr val="ACCCEA"/>
                      </a:solidFill>
                      <a:prstDash val="solid"/>
                      <a:round/>
                      <a:headEnd type="none" w="med" len="med"/>
                      <a:tailEnd type="none" w="med" len="med"/>
                    </a:lnT>
                    <a:lnB w="1270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01387792"/>
                  </a:ext>
                </a:extLst>
              </a:tr>
              <a:tr h="171899">
                <a:tc>
                  <a:txBody>
                    <a:bodyPr/>
                    <a:lstStyle/>
                    <a:p>
                      <a:pPr algn="l" fontAlgn="b"/>
                      <a:r>
                        <a:rPr lang="fr-FR" sz="1100" b="1" i="0" u="none" strike="noStrike">
                          <a:solidFill>
                            <a:srgbClr val="44546A"/>
                          </a:solidFill>
                          <a:effectLst/>
                          <a:latin typeface="Calibri" panose="020F0502020204030204" pitchFamily="34" charset="0"/>
                        </a:rPr>
                        <a:t>Sous-total des recettes réelles</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100" b="1" i="0" u="none" strike="noStrike">
                          <a:solidFill>
                            <a:srgbClr val="44546A"/>
                          </a:solidFill>
                          <a:effectLst/>
                          <a:latin typeface="Calibri" panose="020F0502020204030204" pitchFamily="34" charset="0"/>
                        </a:rPr>
                        <a:t>5 310 000,00 €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a:solidFill>
                            <a:srgbClr val="44546A"/>
                          </a:solidFill>
                          <a:effectLst/>
                          <a:latin typeface="Calibri" panose="020F0502020204030204" pitchFamily="34" charset="0"/>
                        </a:rPr>
                        <a:t>5 236 043,93 €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a:solidFill>
                            <a:srgbClr val="44546A"/>
                          </a:solidFill>
                          <a:effectLst/>
                          <a:latin typeface="Calibri" panose="020F0502020204030204" pitchFamily="34" charset="0"/>
                        </a:rPr>
                        <a:t>5 209 900,00 €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3794458821"/>
                  </a:ext>
                </a:extLst>
              </a:tr>
              <a:tr h="171899">
                <a:tc>
                  <a:txBody>
                    <a:bodyPr/>
                    <a:lstStyle/>
                    <a:p>
                      <a:pPr algn="l" fontAlgn="b"/>
                      <a:r>
                        <a:rPr lang="fr-FR" sz="1100" b="1" i="0" u="none" strike="noStrike">
                          <a:solidFill>
                            <a:srgbClr val="44546A"/>
                          </a:solidFill>
                          <a:effectLst/>
                          <a:latin typeface="Calibri" panose="020F0502020204030204" pitchFamily="34" charset="0"/>
                        </a:rPr>
                        <a:t>Sous-total des recettes d'ordre</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DEDED"/>
                    </a:solidFill>
                  </a:tcPr>
                </a:tc>
                <a:tc>
                  <a:txBody>
                    <a:bodyPr/>
                    <a:lstStyle/>
                    <a:p>
                      <a:pPr algn="r" fontAlgn="b"/>
                      <a:r>
                        <a:rPr lang="fr-FR" sz="1100" b="1" i="0" u="none" strike="noStrike">
                          <a:solidFill>
                            <a:srgbClr val="44546A"/>
                          </a:solidFill>
                          <a:effectLst/>
                          <a:latin typeface="Calibri" panose="020F0502020204030204" pitchFamily="34" charset="0"/>
                        </a:rPr>
                        <a:t>66 500,00 €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dirty="0">
                          <a:solidFill>
                            <a:srgbClr val="44546A"/>
                          </a:solidFill>
                          <a:effectLst/>
                          <a:latin typeface="Calibri" panose="020F0502020204030204" pitchFamily="34" charset="0"/>
                        </a:rPr>
                        <a:t>66 322,56 €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tc>
                  <a:txBody>
                    <a:bodyPr/>
                    <a:lstStyle/>
                    <a:p>
                      <a:pPr algn="r" fontAlgn="b"/>
                      <a:r>
                        <a:rPr lang="fr-FR" sz="1100" b="1" i="0" u="none" strike="noStrike">
                          <a:solidFill>
                            <a:srgbClr val="44546A"/>
                          </a:solidFill>
                          <a:effectLst/>
                          <a:latin typeface="Calibri" panose="020F0502020204030204" pitchFamily="34" charset="0"/>
                        </a:rPr>
                        <a:t>81 400,00 €</a:t>
                      </a: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E7E6E6"/>
                    </a:solidFill>
                  </a:tcPr>
                </a:tc>
                <a:extLst>
                  <a:ext uri="{0D108BD9-81ED-4DB2-BD59-A6C34878D82A}">
                    <a16:rowId xmlns:a16="http://schemas.microsoft.com/office/drawing/2014/main" val="927631121"/>
                  </a:ext>
                </a:extLst>
              </a:tr>
              <a:tr h="171899">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tc>
                  <a:txBody>
                    <a:bodyPr/>
                    <a:lstStyle/>
                    <a:p>
                      <a:pPr algn="l" fontAlgn="b"/>
                      <a:endParaRPr lang="fr-FR" sz="1050" b="0" i="0" u="none" strike="noStrike">
                        <a:effectLst/>
                        <a:latin typeface="Arial" panose="020B060402020202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a:noFill/>
                    </a:lnB>
                  </a:tcPr>
                </a:tc>
                <a:extLst>
                  <a:ext uri="{0D108BD9-81ED-4DB2-BD59-A6C34878D82A}">
                    <a16:rowId xmlns:a16="http://schemas.microsoft.com/office/drawing/2014/main" val="3542083321"/>
                  </a:ext>
                </a:extLst>
              </a:tr>
              <a:tr h="180045">
                <a:tc>
                  <a:txBody>
                    <a:bodyPr/>
                    <a:lstStyle/>
                    <a:p>
                      <a:pPr algn="ctr" fontAlgn="b"/>
                      <a:r>
                        <a:rPr lang="fr-FR" sz="1200" b="1" i="0" u="none" strike="noStrike">
                          <a:solidFill>
                            <a:srgbClr val="FFFFFF"/>
                          </a:solidFill>
                          <a:effectLst/>
                          <a:latin typeface="Calibri" panose="020F0502020204030204" pitchFamily="34" charset="0"/>
                        </a:rPr>
                        <a:t>Total des recettes de fonctionnement</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a:solidFill>
                            <a:srgbClr val="FFFFFF"/>
                          </a:solidFill>
                          <a:effectLst/>
                          <a:latin typeface="Calibri" panose="020F0502020204030204" pitchFamily="34" charset="0"/>
                        </a:rPr>
                        <a:t>5 376 500,00 €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dirty="0">
                          <a:solidFill>
                            <a:srgbClr val="FFFFFF"/>
                          </a:solidFill>
                          <a:effectLst/>
                          <a:latin typeface="Calibri" panose="020F0502020204030204" pitchFamily="34" charset="0"/>
                        </a:rPr>
                        <a:t>5 302 366,49 €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tc>
                  <a:txBody>
                    <a:bodyPr/>
                    <a:lstStyle/>
                    <a:p>
                      <a:pPr algn="r" fontAlgn="b"/>
                      <a:r>
                        <a:rPr lang="fr-FR" sz="1200" b="1" i="0" u="none" strike="noStrike" dirty="0">
                          <a:solidFill>
                            <a:srgbClr val="FFFFFF"/>
                          </a:solidFill>
                          <a:effectLst/>
                          <a:latin typeface="Calibri" panose="020F0502020204030204" pitchFamily="34" charset="0"/>
                        </a:rPr>
                        <a:t>5 291 300,00 €</a:t>
                      </a:r>
                    </a:p>
                  </a:txBody>
                  <a:tcPr marL="0" marR="0" marT="0" marB="0" anchor="b">
                    <a:lnL>
                      <a:noFill/>
                    </a:lnL>
                    <a:lnR>
                      <a:noFill/>
                    </a:lnR>
                    <a:lnT>
                      <a:noFill/>
                    </a:lnT>
                    <a:lnB w="12700" cap="flat" cmpd="sng" algn="ctr">
                      <a:solidFill>
                        <a:srgbClr val="9BC2E6"/>
                      </a:solidFill>
                      <a:prstDash val="solid"/>
                      <a:round/>
                      <a:headEnd type="none" w="med" len="med"/>
                      <a:tailEnd type="none" w="med" len="med"/>
                    </a:lnB>
                    <a:solidFill>
                      <a:srgbClr val="1F4E78"/>
                    </a:solidFill>
                  </a:tcPr>
                </a:tc>
                <a:extLst>
                  <a:ext uri="{0D108BD9-81ED-4DB2-BD59-A6C34878D82A}">
                    <a16:rowId xmlns:a16="http://schemas.microsoft.com/office/drawing/2014/main" val="450471371"/>
                  </a:ext>
                </a:extLst>
              </a:tr>
              <a:tr h="171899">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effectLst/>
                        <a:latin typeface="Calibri" panose="020F0502020204030204" pitchFamily="34" charset="0"/>
                      </a:endParaRPr>
                    </a:p>
                  </a:txBody>
                  <a:tcPr marL="0" marR="0"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834770"/>
                  </a:ext>
                </a:extLst>
              </a:tr>
              <a:tr h="171899">
                <a:tc>
                  <a:txBody>
                    <a:bodyPr/>
                    <a:lstStyle/>
                    <a:p>
                      <a:pPr algn="r" fontAlgn="b"/>
                      <a:r>
                        <a:rPr lang="fr-FR" sz="1100" b="1" i="0" u="none" strike="noStrike" dirty="0">
                          <a:effectLst/>
                          <a:latin typeface="Calibri" panose="020F0502020204030204" pitchFamily="34" charset="0"/>
                        </a:rPr>
                        <a:t>Solde de l'exercice comptable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3B"/>
                    </a:solidFill>
                  </a:tcPr>
                </a:tc>
                <a:tc>
                  <a:txBody>
                    <a:bodyPr/>
                    <a:lstStyle/>
                    <a:p>
                      <a:pPr algn="l" fontAlgn="b"/>
                      <a:r>
                        <a:rPr lang="fr-FR" sz="1100" b="1" i="0" u="none" strike="noStrike" dirty="0">
                          <a:effectLst/>
                          <a:latin typeface="Calibri" panose="020F0502020204030204" pitchFamily="34" charset="0"/>
                        </a:rPr>
                        <a:t>              383 500,00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3B"/>
                    </a:solidFill>
                  </a:tcPr>
                </a:tc>
                <a:tc>
                  <a:txBody>
                    <a:bodyPr/>
                    <a:lstStyle/>
                    <a:p>
                      <a:pPr algn="l" fontAlgn="b"/>
                      <a:r>
                        <a:rPr lang="fr-FR" sz="1100" b="1" i="0" u="none" strike="noStrike" dirty="0">
                          <a:effectLst/>
                          <a:latin typeface="Calibri" panose="020F0502020204030204" pitchFamily="34" charset="0"/>
                        </a:rPr>
                        <a:t>                 482 672,16 €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3B"/>
                    </a:solidFill>
                  </a:tcPr>
                </a:tc>
                <a:tc>
                  <a:txBody>
                    <a:bodyPr/>
                    <a:lstStyle/>
                    <a:p>
                      <a:pPr algn="l" fontAlgn="b"/>
                      <a:r>
                        <a:rPr lang="fr-FR" sz="1100" b="1" i="0" u="none" strike="noStrike" dirty="0">
                          <a:effectLst/>
                          <a:latin typeface="Calibri" panose="020F0502020204030204" pitchFamily="34" charset="0"/>
                        </a:rPr>
                        <a:t>              310 200,00 €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3B"/>
                    </a:solidFill>
                  </a:tcPr>
                </a:tc>
                <a:extLst>
                  <a:ext uri="{0D108BD9-81ED-4DB2-BD59-A6C34878D82A}">
                    <a16:rowId xmlns:a16="http://schemas.microsoft.com/office/drawing/2014/main" val="3104283575"/>
                  </a:ext>
                </a:extLst>
              </a:tr>
              <a:tr h="171899">
                <a:tc>
                  <a:txBody>
                    <a:bodyPr/>
                    <a:lstStyle/>
                    <a:p>
                      <a:pPr algn="r" fontAlgn="b"/>
                      <a:r>
                        <a:rPr lang="fr-FR" sz="1100" b="1" i="0" u="none" strike="noStrike" dirty="0">
                          <a:effectLst/>
                          <a:latin typeface="Calibri" panose="020F0502020204030204" pitchFamily="34" charset="0"/>
                        </a:rPr>
                        <a:t>Excédent de fonctionnement reporté</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fr-FR" sz="1100" b="1"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fr-FR" sz="1100" b="1" i="0" u="none" strike="noStrike" dirty="0">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fr-FR" sz="1100" b="1" i="0" u="none" strike="noStrike" dirty="0">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09822253"/>
                  </a:ext>
                </a:extLst>
              </a:tr>
              <a:tr h="171899">
                <a:tc>
                  <a:txBody>
                    <a:bodyPr/>
                    <a:lstStyle/>
                    <a:p>
                      <a:pPr algn="r" fontAlgn="b"/>
                      <a:r>
                        <a:rPr lang="fr-FR" sz="1100" b="1" i="0" u="none" strike="noStrike">
                          <a:effectLst/>
                          <a:latin typeface="Calibri" panose="020F0502020204030204" pitchFamily="34" charset="0"/>
                        </a:rPr>
                        <a:t>Virement à la section d'investissement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fr-FR" sz="11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fr-FR" sz="1100" b="1" i="0" u="none" strike="noStrike" dirty="0">
                          <a:effectLst/>
                          <a:latin typeface="Calibri" panose="020F0502020204030204" pitchFamily="34" charset="0"/>
                        </a:rPr>
                        <a:t>                 482 672,16 €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fr-FR" sz="1100" b="1" i="0" u="none" strike="noStrike" dirty="0">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89700965"/>
                  </a:ext>
                </a:extLst>
              </a:tr>
              <a:tr h="150299">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6099771"/>
                  </a:ext>
                </a:extLst>
              </a:tr>
              <a:tr h="165041">
                <a:tc gridSpan="4">
                  <a:txBody>
                    <a:bodyPr/>
                    <a:lstStyle/>
                    <a:p>
                      <a:pPr algn="l" fontAlgn="b"/>
                      <a:r>
                        <a:rPr lang="fr-FR" sz="1200" b="1" i="0" u="none" strike="noStrike" dirty="0">
                          <a:solidFill>
                            <a:schemeClr val="tx1"/>
                          </a:solidFill>
                          <a:effectLst/>
                          <a:latin typeface="Calibri" panose="020F0502020204030204" pitchFamily="34" charset="0"/>
                        </a:rPr>
                        <a:t>Ratios sur</a:t>
                      </a:r>
                      <a:r>
                        <a:rPr lang="fr-FR" sz="1200" b="1" i="0" u="none" strike="noStrike" baseline="0" dirty="0">
                          <a:solidFill>
                            <a:schemeClr val="tx1"/>
                          </a:solidFill>
                          <a:effectLst/>
                          <a:latin typeface="Calibri" panose="020F0502020204030204" pitchFamily="34" charset="0"/>
                        </a:rPr>
                        <a:t> l’épargne de la collectivité:</a:t>
                      </a:r>
                      <a:endParaRPr lang="fr-FR" sz="1200" b="1"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94974215"/>
                  </a:ext>
                </a:extLst>
              </a:tr>
              <a:tr h="171899">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7147"/>
                  </a:ext>
                </a:extLst>
              </a:tr>
              <a:tr h="330082">
                <a:tc>
                  <a:txBody>
                    <a:bodyPr/>
                    <a:lstStyle/>
                    <a:p>
                      <a:pPr algn="r" fontAlgn="b"/>
                      <a:r>
                        <a:rPr lang="fr-FR" sz="1100" b="1" i="0" u="none" strike="noStrike" dirty="0">
                          <a:effectLst/>
                          <a:latin typeface="Calibri" panose="020F0502020204030204" pitchFamily="34" charset="0"/>
                        </a:rPr>
                        <a:t>Epargne Brute (RRF - DRF)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611 500,00</a:t>
                      </a:r>
                      <a:r>
                        <a:rPr lang="fr-FR" sz="1100" b="1" i="0" u="none" strike="noStrike" baseline="0" dirty="0">
                          <a:effectLst/>
                          <a:latin typeface="Calibri" panose="020F0502020204030204" pitchFamily="34" charset="0"/>
                        </a:rPr>
                        <a:t> </a:t>
                      </a:r>
                      <a:r>
                        <a:rPr lang="fr-FR" sz="1100" b="1" i="0" u="none" strike="noStrike" dirty="0">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                       677 020,78 €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                    587 000,00 €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53894319"/>
                  </a:ext>
                </a:extLst>
              </a:tr>
              <a:tr h="330082">
                <a:tc>
                  <a:txBody>
                    <a:bodyPr/>
                    <a:lstStyle/>
                    <a:p>
                      <a:pPr algn="r" fontAlgn="b"/>
                      <a:r>
                        <a:rPr lang="fr-FR" sz="1100" b="1" i="0" u="none" strike="noStrike" dirty="0">
                          <a:effectLst/>
                          <a:latin typeface="Calibri" panose="020F0502020204030204" pitchFamily="34" charset="0"/>
                        </a:rPr>
                        <a:t>Epargne Nette (Epargne Brute- remboursement Capital de la dette)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                    110 400,00 €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                       175 769,58 €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b"/>
                      <a:r>
                        <a:rPr lang="fr-FR" sz="1100" b="1" i="0" u="none" strike="noStrike" dirty="0">
                          <a:effectLst/>
                          <a:latin typeface="Calibri" panose="020F0502020204030204" pitchFamily="34" charset="0"/>
                        </a:rPr>
                        <a:t>                    159 000,00 €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74499134"/>
                  </a:ext>
                </a:extLst>
              </a:tr>
            </a:tbl>
          </a:graphicData>
        </a:graphic>
      </p:graphicFrame>
      <p:sp>
        <p:nvSpPr>
          <p:cNvPr id="9" name="Rectangle 8"/>
          <p:cNvSpPr/>
          <p:nvPr/>
        </p:nvSpPr>
        <p:spPr>
          <a:xfrm>
            <a:off x="9840416" y="4797152"/>
            <a:ext cx="1800200" cy="1080120"/>
          </a:xfrm>
          <a:prstGeom prst="wedgeRectCallout">
            <a:avLst>
              <a:gd name="adj1" fmla="val -165787"/>
              <a:gd name="adj2" fmla="val -67344"/>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La Commune de La Suze sur Sarthe fait le choix d’affecter l’ensemble de son résultat au financement de ses investissements. </a:t>
            </a:r>
          </a:p>
        </p:txBody>
      </p:sp>
    </p:spTree>
    <p:extLst>
      <p:ext uri="{BB962C8B-B14F-4D97-AF65-F5344CB8AC3E}">
        <p14:creationId xmlns:p14="http://schemas.microsoft.com/office/powerpoint/2010/main" val="33074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5" name="Espace réservé du numéro de diapositive 4"/>
          <p:cNvSpPr>
            <a:spLocks noGrp="1"/>
          </p:cNvSpPr>
          <p:nvPr>
            <p:ph type="sldNum" sz="quarter" idx="12"/>
          </p:nvPr>
        </p:nvSpPr>
        <p:spPr/>
        <p:txBody>
          <a:bodyPr/>
          <a:lstStyle/>
          <a:p>
            <a:fld id="{3CB182BC-7300-42D2-879F-995CD2C84297}" type="slidenum">
              <a:rPr lang="fr-FR" smtClean="0"/>
              <a:pPr/>
              <a:t>3</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Education</a:t>
            </a:r>
          </a:p>
        </p:txBody>
      </p:sp>
      <p:graphicFrame>
        <p:nvGraphicFramePr>
          <p:cNvPr id="13" name="Diagramme 12"/>
          <p:cNvGraphicFramePr/>
          <p:nvPr>
            <p:extLst>
              <p:ext uri="{D42A27DB-BD31-4B8C-83A1-F6EECF244321}">
                <p14:modId xmlns:p14="http://schemas.microsoft.com/office/powerpoint/2010/main" val="2222439811"/>
              </p:ext>
            </p:extLst>
          </p:nvPr>
        </p:nvGraphicFramePr>
        <p:xfrm>
          <a:off x="2333415" y="163344"/>
          <a:ext cx="8128000" cy="314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9"/>
          <p:cNvSpPr>
            <a:spLocks noChangeArrowheads="1"/>
          </p:cNvSpPr>
          <p:nvPr/>
        </p:nvSpPr>
        <p:spPr bwMode="auto">
          <a:xfrm>
            <a:off x="296861" y="692696"/>
            <a:ext cx="2833762" cy="307405"/>
          </a:xfrm>
          <a:prstGeom prst="rect">
            <a:avLst/>
          </a:prstGeom>
          <a:noFill/>
          <a:ln w="9525">
            <a:noFill/>
            <a:miter lim="800000"/>
            <a:headEnd/>
            <a:tailEnd/>
          </a:ln>
        </p:spPr>
        <p:txBody>
          <a:bodyPr wrap="square" lIns="91071" tIns="45536" rIns="91071" bIns="45536" anchor="ctr">
            <a:spAutoFit/>
          </a:bodyPr>
          <a:lstStyle/>
          <a:p>
            <a:r>
              <a:rPr lang="fr-FR" sz="1400" b="1" u="sng" dirty="0"/>
              <a:t>Écoles-Rentrée Septembre 2020</a:t>
            </a:r>
          </a:p>
        </p:txBody>
      </p:sp>
      <p:sp>
        <p:nvSpPr>
          <p:cNvPr id="11" name="Rectangle 9"/>
          <p:cNvSpPr>
            <a:spLocks noChangeArrowheads="1"/>
          </p:cNvSpPr>
          <p:nvPr/>
        </p:nvSpPr>
        <p:spPr bwMode="auto">
          <a:xfrm>
            <a:off x="296861" y="2367399"/>
            <a:ext cx="11373349" cy="2030954"/>
          </a:xfrm>
          <a:prstGeom prst="rect">
            <a:avLst/>
          </a:prstGeom>
          <a:noFill/>
          <a:ln w="9525">
            <a:noFill/>
            <a:miter lim="800000"/>
            <a:headEnd/>
            <a:tailEnd/>
          </a:ln>
        </p:spPr>
        <p:txBody>
          <a:bodyPr wrap="square" lIns="91071" tIns="45536" rIns="91071" bIns="45536" anchor="ctr">
            <a:spAutoFit/>
          </a:bodyPr>
          <a:lstStyle/>
          <a:p>
            <a:endParaRPr lang="fr-FR" sz="1400" dirty="0"/>
          </a:p>
          <a:p>
            <a:r>
              <a:rPr lang="fr-FR" sz="1400" dirty="0"/>
              <a:t>Suite à l’élaboration de la nouvelle carte scolaire pour la rentrée de septembre 2021, l’Education Nationale prévoir la </a:t>
            </a:r>
            <a:r>
              <a:rPr lang="fr-FR" sz="1400" b="1" dirty="0"/>
              <a:t>fermeture d’une classe à l’école des Châtaigniers</a:t>
            </a:r>
            <a:r>
              <a:rPr lang="fr-FR" sz="1400" dirty="0"/>
              <a:t> pour la rentrée de septembre 2021 (les effectifs par classe seraient de 23 élèves après fermeture).</a:t>
            </a:r>
          </a:p>
          <a:p>
            <a:endParaRPr lang="fr-FR" sz="1400" dirty="0"/>
          </a:p>
          <a:p>
            <a:r>
              <a:rPr lang="fr-FR" sz="1400" dirty="0"/>
              <a:t>Nous attendons les résultats de la pré-étude du CAUE pour déterminer les priorités concernant la rénovation des écoles publiques. En amont des travaux, il est envisagé de réfléchir à la question de sectorisation des écoles par site, cette question sera étudiée en concertation avec l’ensemble des acteurs concernés. </a:t>
            </a:r>
          </a:p>
          <a:p>
            <a:r>
              <a:rPr lang="fr-FR" sz="1400" dirty="0"/>
              <a:t>Les travaux de réhabilitation des écoles pourront être subventionnés par l’Etat et la Région, dans le cadre du soutien à la rénovation énergétique des bâtiments. </a:t>
            </a:r>
          </a:p>
        </p:txBody>
      </p:sp>
      <p:graphicFrame>
        <p:nvGraphicFramePr>
          <p:cNvPr id="3" name="Tableau 2"/>
          <p:cNvGraphicFramePr>
            <a:graphicFrameLocks noGrp="1"/>
          </p:cNvGraphicFramePr>
          <p:nvPr>
            <p:extLst>
              <p:ext uri="{D42A27DB-BD31-4B8C-83A1-F6EECF244321}">
                <p14:modId xmlns:p14="http://schemas.microsoft.com/office/powerpoint/2010/main" val="4222535797"/>
              </p:ext>
            </p:extLst>
          </p:nvPr>
        </p:nvGraphicFramePr>
        <p:xfrm>
          <a:off x="3287688" y="4581128"/>
          <a:ext cx="8208912" cy="1512171"/>
        </p:xfrm>
        <a:graphic>
          <a:graphicData uri="http://schemas.openxmlformats.org/drawingml/2006/table">
            <a:tbl>
              <a:tblPr/>
              <a:tblGrid>
                <a:gridCol w="3628483">
                  <a:extLst>
                    <a:ext uri="{9D8B030D-6E8A-4147-A177-3AD203B41FA5}">
                      <a16:colId xmlns:a16="http://schemas.microsoft.com/office/drawing/2014/main" val="3144600560"/>
                    </a:ext>
                  </a:extLst>
                </a:gridCol>
                <a:gridCol w="1281216">
                  <a:extLst>
                    <a:ext uri="{9D8B030D-6E8A-4147-A177-3AD203B41FA5}">
                      <a16:colId xmlns:a16="http://schemas.microsoft.com/office/drawing/2014/main" val="1443701822"/>
                    </a:ext>
                  </a:extLst>
                </a:gridCol>
                <a:gridCol w="1877813">
                  <a:extLst>
                    <a:ext uri="{9D8B030D-6E8A-4147-A177-3AD203B41FA5}">
                      <a16:colId xmlns:a16="http://schemas.microsoft.com/office/drawing/2014/main" val="1947890019"/>
                    </a:ext>
                  </a:extLst>
                </a:gridCol>
                <a:gridCol w="1421400">
                  <a:extLst>
                    <a:ext uri="{9D8B030D-6E8A-4147-A177-3AD203B41FA5}">
                      <a16:colId xmlns:a16="http://schemas.microsoft.com/office/drawing/2014/main" val="549645788"/>
                    </a:ext>
                  </a:extLst>
                </a:gridCol>
              </a:tblGrid>
              <a:tr h="168019">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14845380"/>
                  </a:ext>
                </a:extLst>
              </a:tr>
              <a:tr h="168019">
                <a:tc>
                  <a:txBody>
                    <a:bodyPr/>
                    <a:lstStyle/>
                    <a:p>
                      <a:pPr algn="l" fontAlgn="b"/>
                      <a:r>
                        <a:rPr lang="fr-FR" sz="1000" b="1" i="0" u="none" strike="noStrike">
                          <a:solidFill>
                            <a:srgbClr val="000000"/>
                          </a:solidFill>
                          <a:effectLst/>
                          <a:latin typeface="Arial" panose="020B0604020202020204" pitchFamily="34" charset="0"/>
                        </a:rPr>
                        <a:t>Enfance Education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52 348 €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19 627 €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87 000 €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675546907"/>
                  </a:ext>
                </a:extLst>
              </a:tr>
              <a:tr h="168019">
                <a:tc>
                  <a:txBody>
                    <a:bodyPr/>
                    <a:lstStyle/>
                    <a:p>
                      <a:pPr algn="r" fontAlgn="b"/>
                      <a:r>
                        <a:rPr lang="fr-FR" sz="1000" b="0" i="0" u="none" strike="noStrike" dirty="0">
                          <a:effectLst/>
                          <a:latin typeface="Arial" panose="020B0604020202020204" pitchFamily="34" charset="0"/>
                        </a:rPr>
                        <a:t>CMJ</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5 254 €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1 868 €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4 000 €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028568843"/>
                  </a:ext>
                </a:extLst>
              </a:tr>
              <a:tr h="168019">
                <a:tc>
                  <a:txBody>
                    <a:bodyPr/>
                    <a:lstStyle/>
                    <a:p>
                      <a:pPr algn="r" fontAlgn="b"/>
                      <a:r>
                        <a:rPr lang="fr-FR" sz="1000" b="0" i="0" u="none" strike="noStrike" dirty="0">
                          <a:effectLst/>
                          <a:latin typeface="Arial" panose="020B0604020202020204" pitchFamily="34" charset="0"/>
                        </a:rPr>
                        <a:t>Ecole Châtaigniers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9 210 €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8 560 €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1629155692"/>
                  </a:ext>
                </a:extLst>
              </a:tr>
              <a:tr h="168019">
                <a:tc>
                  <a:txBody>
                    <a:bodyPr/>
                    <a:lstStyle/>
                    <a:p>
                      <a:pPr algn="r" fontAlgn="b"/>
                      <a:r>
                        <a:rPr lang="fr-FR" sz="1000" b="0" i="0" u="none" strike="noStrike" dirty="0">
                          <a:effectLst/>
                          <a:latin typeface="Arial" panose="020B0604020202020204" pitchFamily="34" charset="0"/>
                        </a:rPr>
                        <a:t>Ecole Renardière</a:t>
                      </a:r>
                    </a:p>
                  </a:txBody>
                  <a:tcPr marL="11430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27 884 €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1 734 €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33 000 €</a:t>
                      </a:r>
                    </a:p>
                  </a:txBody>
                  <a:tcPr marL="0" marR="0" marT="0" marB="0" anchor="b">
                    <a:lnL>
                      <a:noFill/>
                    </a:lnL>
                    <a:lnR>
                      <a:noFill/>
                    </a:lnR>
                    <a:lnT>
                      <a:noFill/>
                    </a:lnT>
                    <a:lnB>
                      <a:noFill/>
                    </a:lnB>
                  </a:tcPr>
                </a:tc>
                <a:extLst>
                  <a:ext uri="{0D108BD9-81ED-4DB2-BD59-A6C34878D82A}">
                    <a16:rowId xmlns:a16="http://schemas.microsoft.com/office/drawing/2014/main" val="2890094081"/>
                  </a:ext>
                </a:extLst>
              </a:tr>
              <a:tr h="168019">
                <a:tc>
                  <a:txBody>
                    <a:bodyPr/>
                    <a:lstStyle/>
                    <a:p>
                      <a:pPr algn="r" fontAlgn="b"/>
                      <a:r>
                        <a:rPr lang="fr-FR" sz="1000" b="0" i="0" u="none" strike="noStrike" dirty="0">
                          <a:effectLst/>
                          <a:latin typeface="Arial" panose="020B0604020202020204" pitchFamily="34" charset="0"/>
                        </a:rPr>
                        <a:t>Enfance</a:t>
                      </a:r>
                    </a:p>
                  </a:txBody>
                  <a:tcPr marL="11430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2 000 €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1 868 €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16 000 €</a:t>
                      </a:r>
                    </a:p>
                  </a:txBody>
                  <a:tcPr marL="0" marR="0" marT="0" marB="0" anchor="b">
                    <a:lnL>
                      <a:noFill/>
                    </a:lnL>
                    <a:lnR>
                      <a:noFill/>
                    </a:lnR>
                    <a:lnT>
                      <a:noFill/>
                    </a:lnT>
                    <a:lnB>
                      <a:noFill/>
                    </a:lnB>
                  </a:tcPr>
                </a:tc>
                <a:extLst>
                  <a:ext uri="{0D108BD9-81ED-4DB2-BD59-A6C34878D82A}">
                    <a16:rowId xmlns:a16="http://schemas.microsoft.com/office/drawing/2014/main" val="342866991"/>
                  </a:ext>
                </a:extLst>
              </a:tr>
              <a:tr h="168019">
                <a:tc>
                  <a:txBody>
                    <a:bodyPr/>
                    <a:lstStyle/>
                    <a:p>
                      <a:pPr algn="r" fontAlgn="b"/>
                      <a:r>
                        <a:rPr lang="fr-FR" sz="1000" b="0" i="0" u="none" strike="noStrike" dirty="0">
                          <a:effectLst/>
                          <a:latin typeface="Arial" panose="020B0604020202020204" pitchFamily="34" charset="0"/>
                        </a:rPr>
                        <a:t>Mobilier scolaire, moyens informatiques et jeux de cours</a:t>
                      </a:r>
                    </a:p>
                  </a:txBody>
                  <a:tcPr marL="11430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8 000 €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5 598 €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12 000 €</a:t>
                      </a:r>
                    </a:p>
                  </a:txBody>
                  <a:tcPr marL="0" marR="0" marT="0" marB="0" anchor="b">
                    <a:lnL>
                      <a:noFill/>
                    </a:lnL>
                    <a:lnR>
                      <a:noFill/>
                    </a:lnR>
                    <a:lnT>
                      <a:noFill/>
                    </a:lnT>
                    <a:lnB>
                      <a:noFill/>
                    </a:lnB>
                  </a:tcPr>
                </a:tc>
                <a:extLst>
                  <a:ext uri="{0D108BD9-81ED-4DB2-BD59-A6C34878D82A}">
                    <a16:rowId xmlns:a16="http://schemas.microsoft.com/office/drawing/2014/main" val="1486753779"/>
                  </a:ext>
                </a:extLst>
              </a:tr>
              <a:tr h="168019">
                <a:tc>
                  <a:txBody>
                    <a:bodyPr/>
                    <a:lstStyle/>
                    <a:p>
                      <a:pPr algn="r" fontAlgn="b"/>
                      <a:r>
                        <a:rPr lang="fr-FR" sz="1000" b="0" i="0" u="none" strike="noStrike" dirty="0">
                          <a:effectLst/>
                          <a:latin typeface="Arial" panose="020B0604020202020204" pitchFamily="34" charset="0"/>
                        </a:rPr>
                        <a:t>Restructuration des Ecoles</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12 000 €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526358177"/>
                  </a:ext>
                </a:extLst>
              </a:tr>
              <a:tr h="168019">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52 348 €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19 627 €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87 000 €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399898507"/>
                  </a:ext>
                </a:extLst>
              </a:tr>
            </a:tbl>
          </a:graphicData>
        </a:graphic>
      </p:graphicFrame>
      <p:pic>
        <p:nvPicPr>
          <p:cNvPr id="7" name="Image 6">
            <a:extLst>
              <a:ext uri="{FF2B5EF4-FFF2-40B4-BE49-F238E27FC236}">
                <a16:creationId xmlns:a16="http://schemas.microsoft.com/office/drawing/2014/main" id="{2525E165-1F40-4918-8804-9E855183EB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957" y="4400024"/>
            <a:ext cx="2389290" cy="1931438"/>
          </a:xfrm>
          <a:prstGeom prst="rect">
            <a:avLst/>
          </a:prstGeom>
        </p:spPr>
      </p:pic>
    </p:spTree>
    <p:extLst>
      <p:ext uri="{BB962C8B-B14F-4D97-AF65-F5344CB8AC3E}">
        <p14:creationId xmlns:p14="http://schemas.microsoft.com/office/powerpoint/2010/main" val="208862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5" name="Espace réservé du numéro de diapositive 4"/>
          <p:cNvSpPr>
            <a:spLocks noGrp="1"/>
          </p:cNvSpPr>
          <p:nvPr>
            <p:ph type="sldNum" sz="quarter" idx="12"/>
          </p:nvPr>
        </p:nvSpPr>
        <p:spPr/>
        <p:txBody>
          <a:bodyPr/>
          <a:lstStyle/>
          <a:p>
            <a:fld id="{3CB182BC-7300-42D2-879F-995CD2C84297}" type="slidenum">
              <a:rPr lang="fr-FR" smtClean="0"/>
              <a:pPr/>
              <a:t>4</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Enfance</a:t>
            </a:r>
          </a:p>
        </p:txBody>
      </p:sp>
      <p:graphicFrame>
        <p:nvGraphicFramePr>
          <p:cNvPr id="13" name="Diagramme 12"/>
          <p:cNvGraphicFramePr/>
          <p:nvPr>
            <p:extLst>
              <p:ext uri="{D42A27DB-BD31-4B8C-83A1-F6EECF244321}">
                <p14:modId xmlns:p14="http://schemas.microsoft.com/office/powerpoint/2010/main" val="1813263379"/>
              </p:ext>
            </p:extLst>
          </p:nvPr>
        </p:nvGraphicFramePr>
        <p:xfrm>
          <a:off x="767408" y="764704"/>
          <a:ext cx="4608512" cy="194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9"/>
          <p:cNvSpPr>
            <a:spLocks noChangeArrowheads="1"/>
          </p:cNvSpPr>
          <p:nvPr/>
        </p:nvSpPr>
        <p:spPr bwMode="auto">
          <a:xfrm>
            <a:off x="119336" y="2880890"/>
            <a:ext cx="5832648" cy="1384623"/>
          </a:xfrm>
          <a:prstGeom prst="rect">
            <a:avLst/>
          </a:prstGeom>
          <a:noFill/>
          <a:ln w="9525">
            <a:noFill/>
            <a:miter lim="800000"/>
            <a:headEnd/>
            <a:tailEnd/>
          </a:ln>
        </p:spPr>
        <p:txBody>
          <a:bodyPr wrap="square" lIns="91071" tIns="45536" rIns="91071" bIns="45536" anchor="ctr">
            <a:spAutoFit/>
          </a:bodyPr>
          <a:lstStyle/>
          <a:p>
            <a:endParaRPr lang="fr-FR" sz="1400" dirty="0"/>
          </a:p>
          <a:p>
            <a:endParaRPr lang="fr-FR" sz="1400" dirty="0">
              <a:solidFill>
                <a:srgbClr val="FF0000"/>
              </a:solidFill>
            </a:endParaRPr>
          </a:p>
          <a:p>
            <a:r>
              <a:rPr lang="fr-FR" sz="1400" dirty="0"/>
              <a:t>Objectif de mise en place d’un portail famille opérationnel pour la rentrée de septembre 2021.</a:t>
            </a:r>
          </a:p>
          <a:p>
            <a:endParaRPr lang="fr-FR" sz="1400" dirty="0">
              <a:solidFill>
                <a:srgbClr val="FF0000"/>
              </a:solidFill>
            </a:endParaRPr>
          </a:p>
          <a:p>
            <a:endParaRPr lang="fr-FR" sz="1400" dirty="0">
              <a:solidFill>
                <a:srgbClr val="FF0000"/>
              </a:solidFill>
            </a:endParaRPr>
          </a:p>
        </p:txBody>
      </p:sp>
      <p:sp>
        <p:nvSpPr>
          <p:cNvPr id="2" name="ZoneTexte 1"/>
          <p:cNvSpPr txBox="1"/>
          <p:nvPr/>
        </p:nvSpPr>
        <p:spPr>
          <a:xfrm>
            <a:off x="6744072" y="3573016"/>
            <a:ext cx="5040560" cy="1169551"/>
          </a:xfrm>
          <a:prstGeom prst="rect">
            <a:avLst/>
          </a:prstGeom>
          <a:noFill/>
        </p:spPr>
        <p:txBody>
          <a:bodyPr wrap="square" rtlCol="0">
            <a:spAutoFit/>
          </a:bodyPr>
          <a:lstStyle/>
          <a:p>
            <a:r>
              <a:rPr lang="fr-FR" sz="1400" b="1" dirty="0"/>
              <a:t>Conseil Municipal Jeunes:</a:t>
            </a:r>
          </a:p>
          <a:p>
            <a:pPr algn="just"/>
            <a:r>
              <a:rPr lang="fr-FR" sz="1400" dirty="0"/>
              <a:t>Malgré le contexte sanitaire, élection des nouveaux membres du CMJ. Les jeunes élus étudient les projets des candidats pour proposer un projet commun. Un budget de 4 000€ leur est alloué. </a:t>
            </a:r>
          </a:p>
          <a:p>
            <a:endParaRPr lang="fr-FR" sz="1400" dirty="0"/>
          </a:p>
        </p:txBody>
      </p:sp>
      <p:graphicFrame>
        <p:nvGraphicFramePr>
          <p:cNvPr id="14" name="Tableau 13"/>
          <p:cNvGraphicFramePr>
            <a:graphicFrameLocks noGrp="1"/>
          </p:cNvGraphicFramePr>
          <p:nvPr>
            <p:extLst>
              <p:ext uri="{D42A27DB-BD31-4B8C-83A1-F6EECF244321}">
                <p14:modId xmlns:p14="http://schemas.microsoft.com/office/powerpoint/2010/main" val="3475578505"/>
              </p:ext>
            </p:extLst>
          </p:nvPr>
        </p:nvGraphicFramePr>
        <p:xfrm>
          <a:off x="3359696" y="5229200"/>
          <a:ext cx="8208912" cy="672076"/>
        </p:xfrm>
        <a:graphic>
          <a:graphicData uri="http://schemas.openxmlformats.org/drawingml/2006/table">
            <a:tbl>
              <a:tblPr/>
              <a:tblGrid>
                <a:gridCol w="3628483">
                  <a:extLst>
                    <a:ext uri="{9D8B030D-6E8A-4147-A177-3AD203B41FA5}">
                      <a16:colId xmlns:a16="http://schemas.microsoft.com/office/drawing/2014/main" val="3144600560"/>
                    </a:ext>
                  </a:extLst>
                </a:gridCol>
                <a:gridCol w="1281216">
                  <a:extLst>
                    <a:ext uri="{9D8B030D-6E8A-4147-A177-3AD203B41FA5}">
                      <a16:colId xmlns:a16="http://schemas.microsoft.com/office/drawing/2014/main" val="1443701822"/>
                    </a:ext>
                  </a:extLst>
                </a:gridCol>
                <a:gridCol w="1877813">
                  <a:extLst>
                    <a:ext uri="{9D8B030D-6E8A-4147-A177-3AD203B41FA5}">
                      <a16:colId xmlns:a16="http://schemas.microsoft.com/office/drawing/2014/main" val="1947890019"/>
                    </a:ext>
                  </a:extLst>
                </a:gridCol>
                <a:gridCol w="1421400">
                  <a:extLst>
                    <a:ext uri="{9D8B030D-6E8A-4147-A177-3AD203B41FA5}">
                      <a16:colId xmlns:a16="http://schemas.microsoft.com/office/drawing/2014/main" val="549645788"/>
                    </a:ext>
                  </a:extLst>
                </a:gridCol>
              </a:tblGrid>
              <a:tr h="168019">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14845380"/>
                  </a:ext>
                </a:extLst>
              </a:tr>
              <a:tr h="168019">
                <a:tc>
                  <a:txBody>
                    <a:bodyPr/>
                    <a:lstStyle/>
                    <a:p>
                      <a:pPr algn="l" fontAlgn="b"/>
                      <a:r>
                        <a:rPr lang="fr-FR" sz="1000" b="1" i="0" u="none" strike="noStrike">
                          <a:solidFill>
                            <a:srgbClr val="000000"/>
                          </a:solidFill>
                          <a:effectLst/>
                          <a:latin typeface="Arial" panose="020B0604020202020204" pitchFamily="34" charset="0"/>
                        </a:rPr>
                        <a:t>Enfance Education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52 348 €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19 627 €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87 000 €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675546907"/>
                  </a:ext>
                </a:extLst>
              </a:tr>
              <a:tr h="168019">
                <a:tc>
                  <a:txBody>
                    <a:bodyPr/>
                    <a:lstStyle/>
                    <a:p>
                      <a:pPr algn="r" fontAlgn="b"/>
                      <a:r>
                        <a:rPr lang="fr-FR" sz="1000" b="0" i="0" u="none" strike="noStrike" dirty="0">
                          <a:effectLst/>
                          <a:latin typeface="Arial" panose="020B0604020202020204" pitchFamily="34" charset="0"/>
                        </a:rPr>
                        <a:t>CMJ</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5 254 €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1 868 €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4 000 €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028568843"/>
                  </a:ext>
                </a:extLst>
              </a:tr>
              <a:tr h="168019">
                <a:tc>
                  <a:txBody>
                    <a:bodyPr/>
                    <a:lstStyle/>
                    <a:p>
                      <a:pPr algn="r" fontAlgn="b"/>
                      <a:r>
                        <a:rPr lang="fr-FR" sz="1000" b="0" i="0" u="none" strike="noStrike" dirty="0">
                          <a:effectLst/>
                          <a:latin typeface="Arial" panose="020B0604020202020204" pitchFamily="34" charset="0"/>
                        </a:rPr>
                        <a:t>Enfance</a:t>
                      </a:r>
                    </a:p>
                  </a:txBody>
                  <a:tcPr marL="11430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2 000 €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1 868 €</a:t>
                      </a:r>
                    </a:p>
                  </a:txBody>
                  <a:tcPr marL="0" marR="0" marT="0" marB="0" anchor="b">
                    <a:lnL>
                      <a:noFill/>
                    </a:lnL>
                    <a:lnR>
                      <a:noFill/>
                    </a:lnR>
                    <a:lnT>
                      <a:noFill/>
                    </a:lnT>
                    <a:lnB>
                      <a:noFill/>
                    </a:lnB>
                  </a:tcPr>
                </a:tc>
                <a:tc>
                  <a:txBody>
                    <a:bodyPr/>
                    <a:lstStyle/>
                    <a:p>
                      <a:pPr algn="r" fontAlgn="b"/>
                      <a:r>
                        <a:rPr lang="fr-FR" sz="1000" b="0" i="0" u="none" strike="noStrike" dirty="0">
                          <a:effectLst/>
                          <a:latin typeface="Arial" panose="020B0604020202020204" pitchFamily="34" charset="0"/>
                        </a:rPr>
                        <a:t>16 000 €</a:t>
                      </a:r>
                    </a:p>
                  </a:txBody>
                  <a:tcPr marL="0" marR="0" marT="0" marB="0" anchor="b">
                    <a:lnL>
                      <a:noFill/>
                    </a:lnL>
                    <a:lnR>
                      <a:noFill/>
                    </a:lnR>
                    <a:lnT>
                      <a:noFill/>
                    </a:lnT>
                    <a:lnB>
                      <a:noFill/>
                    </a:lnB>
                  </a:tcPr>
                </a:tc>
                <a:extLst>
                  <a:ext uri="{0D108BD9-81ED-4DB2-BD59-A6C34878D82A}">
                    <a16:rowId xmlns:a16="http://schemas.microsoft.com/office/drawing/2014/main" val="342866991"/>
                  </a:ext>
                </a:extLst>
              </a:tr>
            </a:tbl>
          </a:graphicData>
        </a:graphic>
      </p:graphicFrame>
      <p:pic>
        <p:nvPicPr>
          <p:cNvPr id="10" name="Image 9">
            <a:extLst>
              <a:ext uri="{FF2B5EF4-FFF2-40B4-BE49-F238E27FC236}">
                <a16:creationId xmlns:a16="http://schemas.microsoft.com/office/drawing/2014/main" id="{A1889DDE-8AB1-428D-905F-D4C43092BFD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69" t="-10101" r="4325" b="10101"/>
          <a:stretch/>
        </p:blipFill>
        <p:spPr>
          <a:xfrm rot="10800000">
            <a:off x="7316111" y="918809"/>
            <a:ext cx="3240359" cy="2477897"/>
          </a:xfrm>
          <a:prstGeom prst="rect">
            <a:avLst/>
          </a:prstGeom>
        </p:spPr>
      </p:pic>
      <p:pic>
        <p:nvPicPr>
          <p:cNvPr id="16" name="Image 15">
            <a:extLst>
              <a:ext uri="{FF2B5EF4-FFF2-40B4-BE49-F238E27FC236}">
                <a16:creationId xmlns:a16="http://schemas.microsoft.com/office/drawing/2014/main" id="{ECB0B9BA-4BF6-4290-98A4-BA7EF3C4F9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00" y="4265512"/>
            <a:ext cx="2262999" cy="1599411"/>
          </a:xfrm>
          <a:prstGeom prst="rect">
            <a:avLst/>
          </a:prstGeom>
        </p:spPr>
      </p:pic>
      <p:sp>
        <p:nvSpPr>
          <p:cNvPr id="17" name="ZoneTexte 16">
            <a:extLst>
              <a:ext uri="{FF2B5EF4-FFF2-40B4-BE49-F238E27FC236}">
                <a16:creationId xmlns:a16="http://schemas.microsoft.com/office/drawing/2014/main" id="{89A44433-39EB-4694-96BB-378F2E9CE58B}"/>
              </a:ext>
            </a:extLst>
          </p:cNvPr>
          <p:cNvSpPr txBox="1"/>
          <p:nvPr/>
        </p:nvSpPr>
        <p:spPr>
          <a:xfrm>
            <a:off x="106500" y="5885354"/>
            <a:ext cx="2472270" cy="276999"/>
          </a:xfrm>
          <a:prstGeom prst="rect">
            <a:avLst/>
          </a:prstGeom>
          <a:noFill/>
        </p:spPr>
        <p:txBody>
          <a:bodyPr wrap="square" rtlCol="0">
            <a:spAutoFit/>
          </a:bodyPr>
          <a:lstStyle/>
          <a:p>
            <a:r>
              <a:rPr lang="fr-FR" sz="1200" dirty="0"/>
              <a:t>Projet Tipi Parc des Provinces</a:t>
            </a:r>
          </a:p>
        </p:txBody>
      </p:sp>
      <p:sp>
        <p:nvSpPr>
          <p:cNvPr id="18" name="ZoneTexte 17">
            <a:extLst>
              <a:ext uri="{FF2B5EF4-FFF2-40B4-BE49-F238E27FC236}">
                <a16:creationId xmlns:a16="http://schemas.microsoft.com/office/drawing/2014/main" id="{3127EB27-FF0F-44EF-A859-6048F4C3D770}"/>
              </a:ext>
            </a:extLst>
          </p:cNvPr>
          <p:cNvSpPr txBox="1"/>
          <p:nvPr/>
        </p:nvSpPr>
        <p:spPr>
          <a:xfrm>
            <a:off x="7176120" y="3207862"/>
            <a:ext cx="2472270" cy="276999"/>
          </a:xfrm>
          <a:prstGeom prst="rect">
            <a:avLst/>
          </a:prstGeom>
          <a:noFill/>
        </p:spPr>
        <p:txBody>
          <a:bodyPr wrap="square" rtlCol="0">
            <a:spAutoFit/>
          </a:bodyPr>
          <a:lstStyle/>
          <a:p>
            <a:r>
              <a:rPr lang="fr-FR" sz="1200" dirty="0"/>
              <a:t>Election des jeunes du CMJ</a:t>
            </a:r>
          </a:p>
        </p:txBody>
      </p:sp>
      <p:sp>
        <p:nvSpPr>
          <p:cNvPr id="3" name="ZoneTexte 2"/>
          <p:cNvSpPr txBox="1"/>
          <p:nvPr/>
        </p:nvSpPr>
        <p:spPr>
          <a:xfrm>
            <a:off x="695400" y="2708920"/>
            <a:ext cx="2880320" cy="276999"/>
          </a:xfrm>
          <a:prstGeom prst="rect">
            <a:avLst/>
          </a:prstGeom>
          <a:noFill/>
        </p:spPr>
        <p:txBody>
          <a:bodyPr wrap="square" rtlCol="0">
            <a:spAutoFit/>
          </a:bodyPr>
          <a:lstStyle/>
          <a:p>
            <a:r>
              <a:rPr lang="fr-FR" sz="1200" dirty="0"/>
              <a:t>*Effectifs moyens</a:t>
            </a:r>
          </a:p>
        </p:txBody>
      </p:sp>
    </p:spTree>
    <p:extLst>
      <p:ext uri="{BB962C8B-B14F-4D97-AF65-F5344CB8AC3E}">
        <p14:creationId xmlns:p14="http://schemas.microsoft.com/office/powerpoint/2010/main" val="9857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5" name="Espace réservé du numéro de diapositive 4"/>
          <p:cNvSpPr>
            <a:spLocks noGrp="1"/>
          </p:cNvSpPr>
          <p:nvPr>
            <p:ph type="sldNum" sz="quarter" idx="12"/>
          </p:nvPr>
        </p:nvSpPr>
        <p:spPr/>
        <p:txBody>
          <a:bodyPr/>
          <a:lstStyle/>
          <a:p>
            <a:fld id="{3CB182BC-7300-42D2-879F-995CD2C84297}" type="slidenum">
              <a:rPr lang="fr-FR" smtClean="0"/>
              <a:pPr/>
              <a:t>5</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Restauration municipale</a:t>
            </a:r>
          </a:p>
        </p:txBody>
      </p:sp>
      <p:sp>
        <p:nvSpPr>
          <p:cNvPr id="11" name="Rectangle 9"/>
          <p:cNvSpPr>
            <a:spLocks noChangeArrowheads="1"/>
          </p:cNvSpPr>
          <p:nvPr/>
        </p:nvSpPr>
        <p:spPr bwMode="auto">
          <a:xfrm>
            <a:off x="7032104" y="1052736"/>
            <a:ext cx="4824536" cy="3108172"/>
          </a:xfrm>
          <a:prstGeom prst="rect">
            <a:avLst/>
          </a:prstGeom>
          <a:noFill/>
          <a:ln w="9525">
            <a:noFill/>
            <a:miter lim="800000"/>
            <a:headEnd/>
            <a:tailEnd/>
          </a:ln>
        </p:spPr>
        <p:txBody>
          <a:bodyPr wrap="square" lIns="91071" tIns="45536" rIns="91071" bIns="45536" anchor="ctr">
            <a:spAutoFit/>
          </a:bodyPr>
          <a:lstStyle/>
          <a:p>
            <a:endParaRPr lang="fr-FR" sz="1400" dirty="0"/>
          </a:p>
          <a:p>
            <a:pPr algn="just"/>
            <a:r>
              <a:rPr lang="fr-FR" sz="1400" dirty="0"/>
              <a:t>Impact de la crise sanitaire sur l’ensemble de l’organisation du service restauration depuis le mois de mars:</a:t>
            </a:r>
          </a:p>
          <a:p>
            <a:pPr marL="285750" indent="-285750" algn="just">
              <a:buFontTx/>
              <a:buChar char="-"/>
            </a:pPr>
            <a:r>
              <a:rPr lang="fr-FR" sz="1400" dirty="0"/>
              <a:t>Impact sur l’organisation du service du temps du midi (1 agent par classe depuis le </a:t>
            </a:r>
            <a:r>
              <a:rPr lang="fr-FR" sz="1400" dirty="0" err="1"/>
              <a:t>déconfinement</a:t>
            </a:r>
            <a:r>
              <a:rPr lang="fr-FR" sz="1400" dirty="0"/>
              <a:t>)</a:t>
            </a:r>
          </a:p>
          <a:p>
            <a:pPr marL="285750" indent="-285750" algn="just">
              <a:buFontTx/>
              <a:buChar char="-"/>
            </a:pPr>
            <a:r>
              <a:rPr lang="fr-FR" sz="1400" dirty="0"/>
              <a:t>Impact sur les recettes (- 60 000€ de recettes sur les factures du restaurant scolaire; + 20 000€ sur les recettes du portage et du Foyer logement)</a:t>
            </a:r>
          </a:p>
          <a:p>
            <a:pPr algn="just"/>
            <a:endParaRPr lang="fr-FR" sz="1400" dirty="0"/>
          </a:p>
          <a:p>
            <a:pPr algn="just"/>
            <a:r>
              <a:rPr lang="fr-FR" sz="1400" dirty="0"/>
              <a:t>Après la résolution en 2020 du problème de surchauffe des moteurs de la Cuisine centrale (déplacement des moteurs du local technique sur le côté du Foyer logement), nécessité de poursuivre le renouvellement des équipements de la Cuisine centrale (en 2021: Cellule de refroidissement).</a:t>
            </a:r>
          </a:p>
        </p:txBody>
      </p:sp>
      <p:graphicFrame>
        <p:nvGraphicFramePr>
          <p:cNvPr id="2" name="Diagramme 1"/>
          <p:cNvGraphicFramePr/>
          <p:nvPr>
            <p:extLst>
              <p:ext uri="{D42A27DB-BD31-4B8C-83A1-F6EECF244321}">
                <p14:modId xmlns:p14="http://schemas.microsoft.com/office/powerpoint/2010/main" val="1768090065"/>
              </p:ext>
            </p:extLst>
          </p:nvPr>
        </p:nvGraphicFramePr>
        <p:xfrm>
          <a:off x="335360" y="980728"/>
          <a:ext cx="5832648" cy="249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288962" y="5814781"/>
            <a:ext cx="2736304" cy="276999"/>
          </a:xfrm>
          <a:prstGeom prst="rect">
            <a:avLst/>
          </a:prstGeom>
          <a:noFill/>
        </p:spPr>
        <p:txBody>
          <a:bodyPr wrap="square" rtlCol="0">
            <a:spAutoFit/>
          </a:bodyPr>
          <a:lstStyle/>
          <a:p>
            <a:r>
              <a:rPr lang="fr-FR" sz="1200" dirty="0"/>
              <a:t>Nouveau véhicule portage</a:t>
            </a:r>
          </a:p>
        </p:txBody>
      </p:sp>
      <p:graphicFrame>
        <p:nvGraphicFramePr>
          <p:cNvPr id="8" name="Tableau 7"/>
          <p:cNvGraphicFramePr>
            <a:graphicFrameLocks noGrp="1"/>
          </p:cNvGraphicFramePr>
          <p:nvPr>
            <p:extLst>
              <p:ext uri="{D42A27DB-BD31-4B8C-83A1-F6EECF244321}">
                <p14:modId xmlns:p14="http://schemas.microsoft.com/office/powerpoint/2010/main" val="2890246338"/>
              </p:ext>
            </p:extLst>
          </p:nvPr>
        </p:nvGraphicFramePr>
        <p:xfrm>
          <a:off x="4871864" y="4653136"/>
          <a:ext cx="6912767" cy="1296144"/>
        </p:xfrm>
        <a:graphic>
          <a:graphicData uri="http://schemas.openxmlformats.org/drawingml/2006/table">
            <a:tbl>
              <a:tblPr/>
              <a:tblGrid>
                <a:gridCol w="2316251">
                  <a:extLst>
                    <a:ext uri="{9D8B030D-6E8A-4147-A177-3AD203B41FA5}">
                      <a16:colId xmlns:a16="http://schemas.microsoft.com/office/drawing/2014/main" val="3841593040"/>
                    </a:ext>
                  </a:extLst>
                </a:gridCol>
                <a:gridCol w="1285715">
                  <a:extLst>
                    <a:ext uri="{9D8B030D-6E8A-4147-A177-3AD203B41FA5}">
                      <a16:colId xmlns:a16="http://schemas.microsoft.com/office/drawing/2014/main" val="3113043366"/>
                    </a:ext>
                  </a:extLst>
                </a:gridCol>
                <a:gridCol w="1884409">
                  <a:extLst>
                    <a:ext uri="{9D8B030D-6E8A-4147-A177-3AD203B41FA5}">
                      <a16:colId xmlns:a16="http://schemas.microsoft.com/office/drawing/2014/main" val="216561461"/>
                    </a:ext>
                  </a:extLst>
                </a:gridCol>
                <a:gridCol w="1426392">
                  <a:extLst>
                    <a:ext uri="{9D8B030D-6E8A-4147-A177-3AD203B41FA5}">
                      <a16:colId xmlns:a16="http://schemas.microsoft.com/office/drawing/2014/main" val="2907467070"/>
                    </a:ext>
                  </a:extLst>
                </a:gridCol>
              </a:tblGrid>
              <a:tr h="216024">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8297914"/>
                  </a:ext>
                </a:extLst>
              </a:tr>
              <a:tr h="216024">
                <a:tc>
                  <a:txBody>
                    <a:bodyPr/>
                    <a:lstStyle/>
                    <a:p>
                      <a:pPr algn="l" fontAlgn="b"/>
                      <a:r>
                        <a:rPr lang="fr-FR" sz="1000" b="1" i="0" u="none" strike="noStrike">
                          <a:solidFill>
                            <a:srgbClr val="000000"/>
                          </a:solidFill>
                          <a:effectLst/>
                          <a:latin typeface="Arial" panose="020B0604020202020204" pitchFamily="34" charset="0"/>
                        </a:rPr>
                        <a:t>Restauration Municipale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105 352 €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78 388 €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38 600 €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534125819"/>
                  </a:ext>
                </a:extLst>
              </a:tr>
              <a:tr h="216024">
                <a:tc>
                  <a:txBody>
                    <a:bodyPr/>
                    <a:lstStyle/>
                    <a:p>
                      <a:pPr algn="l" fontAlgn="b"/>
                      <a:r>
                        <a:rPr lang="fr-FR" sz="1000" b="0" i="0" u="none" strike="noStrike">
                          <a:effectLst/>
                          <a:latin typeface="Arial" panose="020B0604020202020204" pitchFamily="34" charset="0"/>
                        </a:rPr>
                        <a:t>Acquisition Matériel rest. Scolaire</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6 000 €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1 537 €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2 600 €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201124512"/>
                  </a:ext>
                </a:extLst>
              </a:tr>
              <a:tr h="216024">
                <a:tc>
                  <a:txBody>
                    <a:bodyPr/>
                    <a:lstStyle/>
                    <a:p>
                      <a:pPr algn="l" fontAlgn="b"/>
                      <a:r>
                        <a:rPr lang="fr-FR" sz="1000" b="0" i="0" u="none" strike="noStrike">
                          <a:effectLst/>
                          <a:latin typeface="Arial" panose="020B0604020202020204" pitchFamily="34" charset="0"/>
                        </a:rPr>
                        <a:t>Cuisine Centrale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60 059 €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44 676 €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25 000 €</a:t>
                      </a:r>
                    </a:p>
                  </a:txBody>
                  <a:tcPr marL="0" marR="0" marT="0" marB="0" anchor="b">
                    <a:lnL>
                      <a:noFill/>
                    </a:lnL>
                    <a:lnR>
                      <a:noFill/>
                    </a:lnR>
                    <a:lnT>
                      <a:noFill/>
                    </a:lnT>
                    <a:lnB>
                      <a:noFill/>
                    </a:lnB>
                  </a:tcPr>
                </a:tc>
                <a:extLst>
                  <a:ext uri="{0D108BD9-81ED-4DB2-BD59-A6C34878D82A}">
                    <a16:rowId xmlns:a16="http://schemas.microsoft.com/office/drawing/2014/main" val="1646996020"/>
                  </a:ext>
                </a:extLst>
              </a:tr>
              <a:tr h="216024">
                <a:tc>
                  <a:txBody>
                    <a:bodyPr/>
                    <a:lstStyle/>
                    <a:p>
                      <a:pPr algn="l" fontAlgn="b"/>
                      <a:r>
                        <a:rPr lang="fr-FR" sz="1000" b="0" i="0" u="none" strike="noStrike">
                          <a:effectLst/>
                          <a:latin typeface="Arial" panose="020B0604020202020204" pitchFamily="34" charset="0"/>
                        </a:rPr>
                        <a:t>Restaurant scolaire Renardière</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39 293 €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32 175 €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11 000 €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886281402"/>
                  </a:ext>
                </a:extLst>
              </a:tr>
              <a:tr h="216024">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105 352 €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78 388 €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38 600 €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747989758"/>
                  </a:ext>
                </a:extLst>
              </a:tr>
            </a:tbl>
          </a:graphicData>
        </a:graphic>
      </p:graphicFrame>
      <p:pic>
        <p:nvPicPr>
          <p:cNvPr id="9" name="Image 8">
            <a:extLst>
              <a:ext uri="{FF2B5EF4-FFF2-40B4-BE49-F238E27FC236}">
                <a16:creationId xmlns:a16="http://schemas.microsoft.com/office/drawing/2014/main" id="{1FF400A0-BCD3-4DEB-B777-09DD386812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62" y="3754467"/>
            <a:ext cx="3070734" cy="2047156"/>
          </a:xfrm>
          <a:prstGeom prst="rect">
            <a:avLst/>
          </a:prstGeom>
        </p:spPr>
      </p:pic>
    </p:spTree>
    <p:extLst>
      <p:ext uri="{BB962C8B-B14F-4D97-AF65-F5344CB8AC3E}">
        <p14:creationId xmlns:p14="http://schemas.microsoft.com/office/powerpoint/2010/main" val="64803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5" name="Espace réservé du numéro de diapositive 4"/>
          <p:cNvSpPr>
            <a:spLocks noGrp="1"/>
          </p:cNvSpPr>
          <p:nvPr>
            <p:ph type="sldNum" sz="quarter" idx="12"/>
          </p:nvPr>
        </p:nvSpPr>
        <p:spPr/>
        <p:txBody>
          <a:bodyPr/>
          <a:lstStyle/>
          <a:p>
            <a:fld id="{3CB182BC-7300-42D2-879F-995CD2C84297}" type="slidenum">
              <a:rPr lang="fr-FR" smtClean="0"/>
              <a:pPr/>
              <a:t>6</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Sports et loisirs</a:t>
            </a:r>
          </a:p>
        </p:txBody>
      </p:sp>
      <p:sp>
        <p:nvSpPr>
          <p:cNvPr id="14" name="Rectangle 13"/>
          <p:cNvSpPr/>
          <p:nvPr/>
        </p:nvSpPr>
        <p:spPr>
          <a:xfrm>
            <a:off x="329191" y="914665"/>
            <a:ext cx="6480720" cy="2462213"/>
          </a:xfrm>
          <a:prstGeom prst="rect">
            <a:avLst/>
          </a:prstGeom>
        </p:spPr>
        <p:txBody>
          <a:bodyPr wrap="square">
            <a:spAutoFit/>
          </a:bodyPr>
          <a:lstStyle/>
          <a:p>
            <a:pPr algn="just"/>
            <a:r>
              <a:rPr lang="fr-FR" sz="1400" b="1" dirty="0">
                <a:solidFill>
                  <a:srgbClr val="000000"/>
                </a:solidFill>
                <a:ea typeface="Times New Roman" panose="02020603050405020304" pitchFamily="18" charset="0"/>
              </a:rPr>
              <a:t>Bâtiments sportifs</a:t>
            </a:r>
            <a:r>
              <a:rPr lang="fr-FR" sz="1400" dirty="0">
                <a:solidFill>
                  <a:srgbClr val="000000"/>
                </a:solidFill>
                <a:ea typeface="Times New Roman" panose="02020603050405020304" pitchFamily="18" charset="0"/>
              </a:rPr>
              <a:t>:</a:t>
            </a:r>
          </a:p>
          <a:p>
            <a:pPr algn="just"/>
            <a:r>
              <a:rPr lang="fr-FR" sz="1400" dirty="0">
                <a:solidFill>
                  <a:srgbClr val="000000"/>
                </a:solidFill>
                <a:ea typeface="Times New Roman" panose="02020603050405020304" pitchFamily="18" charset="0"/>
              </a:rPr>
              <a:t>Des acquisitions permettant le renouvellement de petits équipements sont envisagées (aspirateur à eau et poussière, auto laveuse…).</a:t>
            </a:r>
            <a:endParaRPr lang="fr-FR" sz="1400" dirty="0">
              <a:ea typeface="Times New Roman" panose="02020603050405020304" pitchFamily="18" charset="0"/>
            </a:endParaRPr>
          </a:p>
          <a:p>
            <a:pPr algn="just"/>
            <a:r>
              <a:rPr lang="fr-FR" sz="1400" dirty="0">
                <a:solidFill>
                  <a:srgbClr val="000000"/>
                </a:solidFill>
                <a:ea typeface="Times New Roman" panose="02020603050405020304" pitchFamily="18" charset="0"/>
              </a:rPr>
              <a:t>Il est prévu au gymnase de terminer la réfection du système de chauffage (changement des dernières cassettes).</a:t>
            </a:r>
          </a:p>
          <a:p>
            <a:pPr algn="just"/>
            <a:r>
              <a:rPr lang="fr-FR" sz="1400" dirty="0">
                <a:solidFill>
                  <a:srgbClr val="000000"/>
                </a:solidFill>
                <a:ea typeface="Times New Roman" panose="02020603050405020304" pitchFamily="18" charset="0"/>
              </a:rPr>
              <a:t>Une étude est  menée pour revoir le  système d’accès aux bâtiments sportifs. Une demande de subvention dans le cadre du plan de relance du département sera faite.</a:t>
            </a:r>
            <a:endParaRPr lang="fr-FR" sz="1400" dirty="0">
              <a:ea typeface="Times New Roman" panose="02020603050405020304" pitchFamily="18" charset="0"/>
            </a:endParaRPr>
          </a:p>
          <a:p>
            <a:pPr algn="just"/>
            <a:r>
              <a:rPr lang="fr-FR" sz="1400" dirty="0">
                <a:solidFill>
                  <a:srgbClr val="000000"/>
                </a:solidFill>
                <a:ea typeface="Times New Roman" panose="02020603050405020304" pitchFamily="18" charset="0"/>
              </a:rPr>
              <a:t> </a:t>
            </a:r>
          </a:p>
          <a:p>
            <a:pPr algn="just"/>
            <a:r>
              <a:rPr lang="fr-FR" sz="1400" b="1" dirty="0">
                <a:solidFill>
                  <a:srgbClr val="000000"/>
                </a:solidFill>
                <a:ea typeface="Times New Roman" panose="02020603050405020304" pitchFamily="18" charset="0"/>
              </a:rPr>
              <a:t>Stade: </a:t>
            </a:r>
          </a:p>
          <a:p>
            <a:pPr algn="just"/>
            <a:r>
              <a:rPr lang="fr-FR" sz="1400" dirty="0">
                <a:solidFill>
                  <a:srgbClr val="000000"/>
                </a:solidFill>
                <a:ea typeface="Times New Roman" panose="02020603050405020304" pitchFamily="18" charset="0"/>
              </a:rPr>
              <a:t>Nécessité d’engager en fin d’année 2020, le renouvellement de la tondeuse.</a:t>
            </a:r>
          </a:p>
          <a:p>
            <a:pPr algn="just"/>
            <a:r>
              <a:rPr lang="fr-FR" sz="1400" dirty="0">
                <a:solidFill>
                  <a:srgbClr val="000000"/>
                </a:solidFill>
                <a:ea typeface="Times New Roman" panose="02020603050405020304" pitchFamily="18" charset="0"/>
              </a:rPr>
              <a:t>Nous devons également sécuriser le système d’arrosage du stade. </a:t>
            </a:r>
            <a:endParaRPr lang="fr-FR" sz="1400" dirty="0">
              <a:ea typeface="Times New Roman" panose="02020603050405020304" pitchFamily="18" charset="0"/>
            </a:endParaRPr>
          </a:p>
        </p:txBody>
      </p:sp>
      <p:sp>
        <p:nvSpPr>
          <p:cNvPr id="16" name="Rectangle 15"/>
          <p:cNvSpPr/>
          <p:nvPr/>
        </p:nvSpPr>
        <p:spPr>
          <a:xfrm>
            <a:off x="7536160" y="1052736"/>
            <a:ext cx="4572000" cy="3108543"/>
          </a:xfrm>
          <a:prstGeom prst="rect">
            <a:avLst/>
          </a:prstGeom>
        </p:spPr>
        <p:txBody>
          <a:bodyPr>
            <a:spAutoFit/>
          </a:bodyPr>
          <a:lstStyle/>
          <a:p>
            <a:pPr algn="just"/>
            <a:r>
              <a:rPr lang="fr-FR" sz="1400" dirty="0">
                <a:solidFill>
                  <a:srgbClr val="000000"/>
                </a:solidFill>
                <a:ea typeface="Times New Roman" panose="02020603050405020304" pitchFamily="18" charset="0"/>
              </a:rPr>
              <a:t> </a:t>
            </a:r>
            <a:endParaRPr lang="fr-FR" sz="1400" dirty="0">
              <a:ea typeface="Times New Roman" panose="02020603050405020304" pitchFamily="18" charset="0"/>
            </a:endParaRPr>
          </a:p>
          <a:p>
            <a:pPr algn="just"/>
            <a:r>
              <a:rPr lang="fr-FR" sz="1400" b="1" u="sng" dirty="0">
                <a:solidFill>
                  <a:srgbClr val="000000"/>
                </a:solidFill>
                <a:ea typeface="Times New Roman" panose="02020603050405020304" pitchFamily="18" charset="0"/>
              </a:rPr>
              <a:t>Piscine:</a:t>
            </a:r>
            <a:endParaRPr lang="fr-FR" sz="1400" dirty="0">
              <a:ea typeface="Times New Roman" panose="02020603050405020304" pitchFamily="18" charset="0"/>
            </a:endParaRPr>
          </a:p>
          <a:p>
            <a:pPr algn="just"/>
            <a:r>
              <a:rPr lang="fr-FR" sz="1400" dirty="0">
                <a:solidFill>
                  <a:srgbClr val="000000"/>
                </a:solidFill>
                <a:ea typeface="Times New Roman" panose="02020603050405020304" pitchFamily="18" charset="0"/>
              </a:rPr>
              <a:t>Le transfert de la compétence Piscine est effectif depuis le 1</a:t>
            </a:r>
            <a:r>
              <a:rPr lang="fr-FR" sz="1400" baseline="30000" dirty="0">
                <a:solidFill>
                  <a:srgbClr val="000000"/>
                </a:solidFill>
                <a:ea typeface="Times New Roman" panose="02020603050405020304" pitchFamily="18" charset="0"/>
              </a:rPr>
              <a:t>er</a:t>
            </a:r>
            <a:r>
              <a:rPr lang="fr-FR" sz="1400" dirty="0">
                <a:solidFill>
                  <a:srgbClr val="000000"/>
                </a:solidFill>
                <a:ea typeface="Times New Roman" panose="02020603050405020304" pitchFamily="18" charset="0"/>
              </a:rPr>
              <a:t> janvier 2018. En 2018 et 2019, suite à l’établissement d’une convention de gestion, la Commune a continué à gérer la piscine pour le compte de la Communauté de communes (</a:t>
            </a:r>
            <a:r>
              <a:rPr lang="fr-FR" sz="1400" dirty="0" err="1">
                <a:solidFill>
                  <a:srgbClr val="000000"/>
                </a:solidFill>
                <a:ea typeface="Times New Roman" panose="02020603050405020304" pitchFamily="18" charset="0"/>
              </a:rPr>
              <a:t>Cdc</a:t>
            </a:r>
            <a:r>
              <a:rPr lang="fr-FR" sz="1400" dirty="0">
                <a:solidFill>
                  <a:srgbClr val="000000"/>
                </a:solidFill>
                <a:ea typeface="Times New Roman" panose="02020603050405020304" pitchFamily="18" charset="0"/>
              </a:rPr>
              <a:t>). Enregistrement des dernières écritures de régularisation de la piscine sur le budget 2020.</a:t>
            </a:r>
          </a:p>
          <a:p>
            <a:pPr algn="just"/>
            <a:r>
              <a:rPr lang="fr-FR" sz="1400" dirty="0">
                <a:solidFill>
                  <a:srgbClr val="000000"/>
                </a:solidFill>
                <a:ea typeface="Times New Roman" panose="02020603050405020304" pitchFamily="18" charset="0"/>
              </a:rPr>
              <a:t> </a:t>
            </a:r>
          </a:p>
          <a:p>
            <a:pPr algn="just"/>
            <a:r>
              <a:rPr lang="fr-FR" sz="1400" dirty="0">
                <a:solidFill>
                  <a:srgbClr val="000000"/>
                </a:solidFill>
                <a:ea typeface="Times New Roman" panose="02020603050405020304" pitchFamily="18" charset="0"/>
              </a:rPr>
              <a:t> Via l’attribution de compensation, la commune contribue tous les ans au financement de la Piscine auprès de la </a:t>
            </a:r>
            <a:r>
              <a:rPr lang="fr-FR" sz="1400" dirty="0" err="1">
                <a:solidFill>
                  <a:srgbClr val="000000"/>
                </a:solidFill>
                <a:ea typeface="Times New Roman" panose="02020603050405020304" pitchFamily="18" charset="0"/>
              </a:rPr>
              <a:t>Cdc</a:t>
            </a:r>
            <a:r>
              <a:rPr lang="fr-FR" sz="1400" dirty="0">
                <a:solidFill>
                  <a:srgbClr val="000000"/>
                </a:solidFill>
                <a:ea typeface="Times New Roman" panose="02020603050405020304" pitchFamily="18" charset="0"/>
              </a:rPr>
              <a:t> pour les montants suivants: </a:t>
            </a:r>
          </a:p>
          <a:p>
            <a:pPr algn="just"/>
            <a:r>
              <a:rPr lang="fr-FR" sz="1400" dirty="0">
                <a:solidFill>
                  <a:srgbClr val="000000"/>
                </a:solidFill>
                <a:ea typeface="Times New Roman" panose="02020603050405020304" pitchFamily="18" charset="0"/>
              </a:rPr>
              <a:t>292 000€ en fonctionnement</a:t>
            </a:r>
          </a:p>
          <a:p>
            <a:pPr algn="just"/>
            <a:r>
              <a:rPr lang="fr-FR" sz="1400" dirty="0">
                <a:solidFill>
                  <a:srgbClr val="000000"/>
                </a:solidFill>
                <a:ea typeface="Times New Roman" panose="02020603050405020304" pitchFamily="18" charset="0"/>
              </a:rPr>
              <a:t> 65 000€ en investissement.</a:t>
            </a:r>
            <a:endParaRPr lang="fr-FR" sz="1400" dirty="0">
              <a:ea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528078496"/>
              </p:ext>
            </p:extLst>
          </p:nvPr>
        </p:nvGraphicFramePr>
        <p:xfrm>
          <a:off x="4295800" y="4581128"/>
          <a:ext cx="7061200" cy="1457325"/>
        </p:xfrm>
        <a:graphic>
          <a:graphicData uri="http://schemas.openxmlformats.org/drawingml/2006/table">
            <a:tbl>
              <a:tblPr/>
              <a:tblGrid>
                <a:gridCol w="2602330">
                  <a:extLst>
                    <a:ext uri="{9D8B030D-6E8A-4147-A177-3AD203B41FA5}">
                      <a16:colId xmlns:a16="http://schemas.microsoft.com/office/drawing/2014/main" val="4122302868"/>
                    </a:ext>
                  </a:extLst>
                </a:gridCol>
                <a:gridCol w="1247214">
                  <a:extLst>
                    <a:ext uri="{9D8B030D-6E8A-4147-A177-3AD203B41FA5}">
                      <a16:colId xmlns:a16="http://schemas.microsoft.com/office/drawing/2014/main" val="2600934787"/>
                    </a:ext>
                  </a:extLst>
                </a:gridCol>
                <a:gridCol w="1827978">
                  <a:extLst>
                    <a:ext uri="{9D8B030D-6E8A-4147-A177-3AD203B41FA5}">
                      <a16:colId xmlns:a16="http://schemas.microsoft.com/office/drawing/2014/main" val="3790497075"/>
                    </a:ext>
                  </a:extLst>
                </a:gridCol>
                <a:gridCol w="1383678">
                  <a:extLst>
                    <a:ext uri="{9D8B030D-6E8A-4147-A177-3AD203B41FA5}">
                      <a16:colId xmlns:a16="http://schemas.microsoft.com/office/drawing/2014/main" val="3167493831"/>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6221762"/>
                  </a:ext>
                </a:extLst>
              </a:tr>
              <a:tr h="161925">
                <a:tc>
                  <a:txBody>
                    <a:bodyPr/>
                    <a:lstStyle/>
                    <a:p>
                      <a:pPr algn="l" fontAlgn="b"/>
                      <a:r>
                        <a:rPr lang="fr-FR" sz="1000" b="1" i="0" u="none" strike="noStrike">
                          <a:solidFill>
                            <a:srgbClr val="000000"/>
                          </a:solidFill>
                          <a:effectLst/>
                          <a:latin typeface="Arial" panose="020B0604020202020204" pitchFamily="34" charset="0"/>
                        </a:rPr>
                        <a:t>Sports et loisirs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171 210 €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129 731 €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169 687 €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714424535"/>
                  </a:ext>
                </a:extLst>
              </a:tr>
              <a:tr h="161925">
                <a:tc>
                  <a:txBody>
                    <a:bodyPr/>
                    <a:lstStyle/>
                    <a:p>
                      <a:pPr algn="l" fontAlgn="b"/>
                      <a:r>
                        <a:rPr lang="fr-FR" sz="1000" b="0" i="0" u="none" strike="noStrike">
                          <a:effectLst/>
                          <a:latin typeface="Arial" panose="020B0604020202020204" pitchFamily="34" charset="0"/>
                        </a:rPr>
                        <a:t>Attribution Compensation Piscine</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65 000 €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65 000 €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65 000 €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591990436"/>
                  </a:ext>
                </a:extLst>
              </a:tr>
              <a:tr h="161925">
                <a:tc>
                  <a:txBody>
                    <a:bodyPr/>
                    <a:lstStyle/>
                    <a:p>
                      <a:pPr algn="l" fontAlgn="b"/>
                      <a:r>
                        <a:rPr lang="fr-FR" sz="1000" b="0" i="0" u="none" strike="noStrike">
                          <a:effectLst/>
                          <a:latin typeface="Arial" panose="020B0604020202020204" pitchFamily="34" charset="0"/>
                        </a:rPr>
                        <a:t>Gymnase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22 000 €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9 481 €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18 300 €</a:t>
                      </a:r>
                    </a:p>
                  </a:txBody>
                  <a:tcPr marL="0" marR="0" marT="0" marB="0" anchor="b">
                    <a:lnL>
                      <a:noFill/>
                    </a:lnL>
                    <a:lnR>
                      <a:noFill/>
                    </a:lnR>
                    <a:lnT>
                      <a:noFill/>
                    </a:lnT>
                    <a:lnB>
                      <a:noFill/>
                    </a:lnB>
                  </a:tcPr>
                </a:tc>
                <a:extLst>
                  <a:ext uri="{0D108BD9-81ED-4DB2-BD59-A6C34878D82A}">
                    <a16:rowId xmlns:a16="http://schemas.microsoft.com/office/drawing/2014/main" val="3584088554"/>
                  </a:ext>
                </a:extLst>
              </a:tr>
              <a:tr h="161925">
                <a:tc>
                  <a:txBody>
                    <a:bodyPr/>
                    <a:lstStyle/>
                    <a:p>
                      <a:pPr algn="l" fontAlgn="b"/>
                      <a:r>
                        <a:rPr lang="fr-FR" sz="1000" b="0" i="0" u="none" strike="noStrike">
                          <a:effectLst/>
                          <a:latin typeface="Arial" panose="020B0604020202020204" pitchFamily="34" charset="0"/>
                        </a:rPr>
                        <a:t>Halle aux sports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5 000 €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13 497 €</a:t>
                      </a:r>
                    </a:p>
                  </a:txBody>
                  <a:tcPr marL="0" marR="0" marT="0" marB="0" anchor="b">
                    <a:lnL>
                      <a:noFill/>
                    </a:lnL>
                    <a:lnR>
                      <a:noFill/>
                    </a:lnR>
                    <a:lnT>
                      <a:noFill/>
                    </a:lnT>
                    <a:lnB>
                      <a:noFill/>
                    </a:lnB>
                  </a:tcPr>
                </a:tc>
                <a:extLst>
                  <a:ext uri="{0D108BD9-81ED-4DB2-BD59-A6C34878D82A}">
                    <a16:rowId xmlns:a16="http://schemas.microsoft.com/office/drawing/2014/main" val="2035641006"/>
                  </a:ext>
                </a:extLst>
              </a:tr>
              <a:tr h="161925">
                <a:tc>
                  <a:txBody>
                    <a:bodyPr/>
                    <a:lstStyle/>
                    <a:p>
                      <a:pPr algn="l" fontAlgn="b"/>
                      <a:r>
                        <a:rPr lang="fr-FR" sz="1000" b="0" i="0" u="none" strike="noStrike">
                          <a:effectLst/>
                          <a:latin typeface="Arial" panose="020B0604020202020204" pitchFamily="34" charset="0"/>
                        </a:rPr>
                        <a:t>Parc des sports</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35 857 €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28 250 €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12 911 €</a:t>
                      </a:r>
                    </a:p>
                  </a:txBody>
                  <a:tcPr marL="0" marR="0" marT="0" marB="0" anchor="b">
                    <a:lnL>
                      <a:noFill/>
                    </a:lnL>
                    <a:lnR>
                      <a:noFill/>
                    </a:lnR>
                    <a:lnT>
                      <a:noFill/>
                    </a:lnT>
                    <a:lnB>
                      <a:noFill/>
                    </a:lnB>
                  </a:tcPr>
                </a:tc>
                <a:extLst>
                  <a:ext uri="{0D108BD9-81ED-4DB2-BD59-A6C34878D82A}">
                    <a16:rowId xmlns:a16="http://schemas.microsoft.com/office/drawing/2014/main" val="310833673"/>
                  </a:ext>
                </a:extLst>
              </a:tr>
              <a:tr h="161925">
                <a:tc>
                  <a:txBody>
                    <a:bodyPr/>
                    <a:lstStyle/>
                    <a:p>
                      <a:pPr algn="l" fontAlgn="b"/>
                      <a:r>
                        <a:rPr lang="fr-FR" sz="1000" b="0" i="0" u="none" strike="noStrike">
                          <a:effectLst/>
                          <a:latin typeface="Arial" panose="020B0604020202020204" pitchFamily="34" charset="0"/>
                        </a:rPr>
                        <a:t>Stade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12 354 €</a:t>
                      </a: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55 979 €</a:t>
                      </a:r>
                    </a:p>
                  </a:txBody>
                  <a:tcPr marL="0" marR="0" marT="0" marB="0" anchor="b">
                    <a:lnL>
                      <a:noFill/>
                    </a:lnL>
                    <a:lnR>
                      <a:noFill/>
                    </a:lnR>
                    <a:lnT>
                      <a:noFill/>
                    </a:lnT>
                    <a:lnB>
                      <a:noFill/>
                    </a:lnB>
                  </a:tcPr>
                </a:tc>
                <a:extLst>
                  <a:ext uri="{0D108BD9-81ED-4DB2-BD59-A6C34878D82A}">
                    <a16:rowId xmlns:a16="http://schemas.microsoft.com/office/drawing/2014/main" val="457096757"/>
                  </a:ext>
                </a:extLst>
              </a:tr>
              <a:tr h="161925">
                <a:tc>
                  <a:txBody>
                    <a:bodyPr/>
                    <a:lstStyle/>
                    <a:p>
                      <a:pPr algn="l" fontAlgn="b"/>
                      <a:r>
                        <a:rPr lang="fr-FR" sz="1000" b="0" i="0" u="none" strike="noStrike">
                          <a:effectLst/>
                          <a:latin typeface="Arial" panose="020B0604020202020204" pitchFamily="34" charset="0"/>
                        </a:rPr>
                        <a:t>Terrains de proximité:Terrain Bi Cross…</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31 000 €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27 000 €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4 000 €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466392929"/>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171 210 €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129 731 €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169 687 €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4068181524"/>
                  </a:ext>
                </a:extLst>
              </a:tr>
            </a:tbl>
          </a:graphicData>
        </a:graphic>
      </p:graphicFrame>
      <p:pic>
        <p:nvPicPr>
          <p:cNvPr id="8" name="Image 7">
            <a:extLst>
              <a:ext uri="{FF2B5EF4-FFF2-40B4-BE49-F238E27FC236}">
                <a16:creationId xmlns:a16="http://schemas.microsoft.com/office/drawing/2014/main" id="{9083F89E-6AA4-4488-BB79-3C9892325B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683"/>
          <a:stretch/>
        </p:blipFill>
        <p:spPr>
          <a:xfrm>
            <a:off x="551384" y="3569665"/>
            <a:ext cx="3744416" cy="1806216"/>
          </a:xfrm>
          <a:prstGeom prst="rect">
            <a:avLst/>
          </a:prstGeom>
        </p:spPr>
      </p:pic>
      <p:sp>
        <p:nvSpPr>
          <p:cNvPr id="9" name="ZoneTexte 8">
            <a:extLst>
              <a:ext uri="{FF2B5EF4-FFF2-40B4-BE49-F238E27FC236}">
                <a16:creationId xmlns:a16="http://schemas.microsoft.com/office/drawing/2014/main" id="{C70D4DA2-082C-45C0-817C-5E39EB151378}"/>
              </a:ext>
            </a:extLst>
          </p:cNvPr>
          <p:cNvSpPr txBox="1"/>
          <p:nvPr/>
        </p:nvSpPr>
        <p:spPr>
          <a:xfrm>
            <a:off x="432753" y="5761454"/>
            <a:ext cx="3168352" cy="276999"/>
          </a:xfrm>
          <a:prstGeom prst="rect">
            <a:avLst/>
          </a:prstGeom>
          <a:noFill/>
        </p:spPr>
        <p:txBody>
          <a:bodyPr wrap="square" rtlCol="0">
            <a:spAutoFit/>
          </a:bodyPr>
          <a:lstStyle/>
          <a:p>
            <a:r>
              <a:rPr lang="fr-FR" sz="1200" dirty="0"/>
              <a:t>Nouveau Praticable au Parc des Sports</a:t>
            </a:r>
          </a:p>
        </p:txBody>
      </p:sp>
    </p:spTree>
    <p:extLst>
      <p:ext uri="{BB962C8B-B14F-4D97-AF65-F5344CB8AC3E}">
        <p14:creationId xmlns:p14="http://schemas.microsoft.com/office/powerpoint/2010/main" val="150811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2A2168B-E819-4EED-9233-E016D71876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711" y="778318"/>
            <a:ext cx="5097104" cy="3716006"/>
          </a:xfrm>
          <a:prstGeom prst="rect">
            <a:avLst/>
          </a:prstGeom>
        </p:spPr>
      </p:pic>
      <p:sp>
        <p:nvSpPr>
          <p:cNvPr id="6" name="Espace réservé de la date 5"/>
          <p:cNvSpPr>
            <a:spLocks noGrp="1"/>
          </p:cNvSpPr>
          <p:nvPr>
            <p:ph type="dt" sz="half" idx="10"/>
          </p:nvPr>
        </p:nvSpPr>
        <p:spPr/>
        <p:txBody>
          <a:bodyPr/>
          <a:lstStyle/>
          <a:p>
            <a:r>
              <a:rPr lang="fr-FR"/>
              <a:t>16/02/2021</a:t>
            </a:r>
          </a:p>
        </p:txBody>
      </p:sp>
      <p:sp>
        <p:nvSpPr>
          <p:cNvPr id="4" name="Espace réservé du pied de page 3"/>
          <p:cNvSpPr>
            <a:spLocks noGrp="1"/>
          </p:cNvSpPr>
          <p:nvPr>
            <p:ph type="ftr" sz="quarter" idx="11"/>
          </p:nvPr>
        </p:nvSpPr>
        <p:spPr/>
        <p:txBody>
          <a:bodyPr/>
          <a:lstStyle/>
          <a:p>
            <a:r>
              <a:rPr lang="fr-FR"/>
              <a:t>DEBAT ORIENTATION BUDGETAIRE 2021</a:t>
            </a:r>
          </a:p>
        </p:txBody>
      </p:sp>
      <p:sp>
        <p:nvSpPr>
          <p:cNvPr id="5" name="Espace réservé du numéro de diapositive 4"/>
          <p:cNvSpPr>
            <a:spLocks noGrp="1"/>
          </p:cNvSpPr>
          <p:nvPr>
            <p:ph type="sldNum" sz="quarter" idx="12"/>
          </p:nvPr>
        </p:nvSpPr>
        <p:spPr/>
        <p:txBody>
          <a:bodyPr/>
          <a:lstStyle/>
          <a:p>
            <a:fld id="{3CB182BC-7300-42D2-879F-995CD2C84297}" type="slidenum">
              <a:rPr lang="fr-FR" smtClean="0"/>
              <a:pPr/>
              <a:t>7</a:t>
            </a:fld>
            <a:endParaRPr lang="fr-FR" dirty="0"/>
          </a:p>
        </p:txBody>
      </p:sp>
      <p:sp>
        <p:nvSpPr>
          <p:cNvPr id="12"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Manifestations et communication</a:t>
            </a:r>
          </a:p>
        </p:txBody>
      </p:sp>
      <p:sp>
        <p:nvSpPr>
          <p:cNvPr id="11" name="Rectangle 10"/>
          <p:cNvSpPr/>
          <p:nvPr/>
        </p:nvSpPr>
        <p:spPr>
          <a:xfrm>
            <a:off x="2658747" y="1316685"/>
            <a:ext cx="2808312" cy="3970318"/>
          </a:xfrm>
          <a:prstGeom prst="rect">
            <a:avLst/>
          </a:prstGeom>
          <a:noFill/>
        </p:spPr>
        <p:txBody>
          <a:bodyPr wrap="square">
            <a:spAutoFit/>
          </a:bodyPr>
          <a:lstStyle/>
          <a:p>
            <a:pPr algn="just"/>
            <a:r>
              <a:rPr lang="fr-FR" sz="1400" b="1" u="sng" dirty="0">
                <a:ea typeface="Times New Roman" panose="02020603050405020304" pitchFamily="18" charset="0"/>
              </a:rPr>
              <a:t>Communication :</a:t>
            </a:r>
            <a:endParaRPr lang="fr-FR" sz="1400" dirty="0">
              <a:ea typeface="Times New Roman" panose="02020603050405020304" pitchFamily="18" charset="0"/>
            </a:endParaRPr>
          </a:p>
          <a:p>
            <a:pPr algn="just"/>
            <a:r>
              <a:rPr lang="fr-FR" sz="1400" dirty="0">
                <a:ea typeface="Times New Roman" panose="02020603050405020304" pitchFamily="18" charset="0"/>
              </a:rPr>
              <a:t>Auprès des administrés via le site Internet, le Panneau électronique, les réseaux sociaux (Facebook) et les Bulletins municipaux</a:t>
            </a:r>
          </a:p>
          <a:p>
            <a:pPr marL="171450" indent="-171450" algn="just">
              <a:buFont typeface="Arial" panose="020B0604020202020204" pitchFamily="34" charset="0"/>
              <a:buChar char="•"/>
            </a:pPr>
            <a:r>
              <a:rPr lang="fr-FR" sz="1400" dirty="0">
                <a:ea typeface="Times New Roman" panose="02020603050405020304" pitchFamily="18" charset="0"/>
              </a:rPr>
              <a:t>2 Bulletins de 32 pages par an</a:t>
            </a:r>
          </a:p>
          <a:p>
            <a:pPr marL="171450" indent="-171450" algn="just">
              <a:buFont typeface="Arial" panose="020B0604020202020204" pitchFamily="34" charset="0"/>
              <a:buChar char="•"/>
            </a:pPr>
            <a:r>
              <a:rPr lang="fr-FR" sz="1400" dirty="0">
                <a:ea typeface="Times New Roman" panose="02020603050405020304" pitchFamily="18" charset="0"/>
              </a:rPr>
              <a:t>2 La Suze Infos de 8 pages par an</a:t>
            </a:r>
          </a:p>
          <a:p>
            <a:pPr algn="just"/>
            <a:r>
              <a:rPr lang="fr-FR" sz="1400" dirty="0">
                <a:ea typeface="Times New Roman" panose="02020603050405020304" pitchFamily="18" charset="0"/>
                <a:cs typeface="Arial" panose="020B0604020202020204" pitchFamily="34" charset="0"/>
              </a:rPr>
              <a:t>Distribution du bulletin par un prestataire Suzerain.</a:t>
            </a:r>
          </a:p>
          <a:p>
            <a:pPr algn="just"/>
            <a:endParaRPr lang="fr-FR" sz="1400" dirty="0">
              <a:ea typeface="Times New Roman" panose="02020603050405020304" pitchFamily="18" charset="0"/>
              <a:cs typeface="Arial" panose="020B0604020202020204" pitchFamily="34" charset="0"/>
            </a:endParaRPr>
          </a:p>
          <a:p>
            <a:pPr algn="just"/>
            <a:r>
              <a:rPr lang="fr-FR" sz="1400" dirty="0">
                <a:ea typeface="Times New Roman" panose="02020603050405020304" pitchFamily="18" charset="0"/>
                <a:cs typeface="Arial" panose="020B0604020202020204" pitchFamily="34" charset="0"/>
              </a:rPr>
              <a:t>Le remplacement du panneau lumineux a été signé en fin d’année, il devrait être opérationnel en mars 2021. Ce panneau apportera un moyen de communication supplémentaire auprès de la population via une application « City Hall ».</a:t>
            </a:r>
          </a:p>
        </p:txBody>
      </p:sp>
      <p:sp>
        <p:nvSpPr>
          <p:cNvPr id="13" name="Rectangle 12"/>
          <p:cNvSpPr/>
          <p:nvPr/>
        </p:nvSpPr>
        <p:spPr>
          <a:xfrm>
            <a:off x="6096000" y="1308067"/>
            <a:ext cx="5418189" cy="5047536"/>
          </a:xfrm>
          <a:prstGeom prst="rect">
            <a:avLst/>
          </a:prstGeom>
        </p:spPr>
        <p:txBody>
          <a:bodyPr wrap="square">
            <a:spAutoFit/>
          </a:bodyPr>
          <a:lstStyle/>
          <a:p>
            <a:pPr algn="just"/>
            <a:r>
              <a:rPr lang="fr-FR" sz="1400" b="1" u="sng" dirty="0">
                <a:ea typeface="Times New Roman" panose="02020603050405020304" pitchFamily="18" charset="0"/>
              </a:rPr>
              <a:t>Manifestations</a:t>
            </a:r>
            <a:r>
              <a:rPr lang="fr-FR" sz="1400" b="1" dirty="0">
                <a:ea typeface="Times New Roman" panose="02020603050405020304" pitchFamily="18" charset="0"/>
              </a:rPr>
              <a:t>: </a:t>
            </a:r>
          </a:p>
          <a:p>
            <a:pPr algn="just"/>
            <a:r>
              <a:rPr lang="fr-FR" sz="1400" b="1" dirty="0">
                <a:ea typeface="Times New Roman" panose="02020603050405020304" pitchFamily="18" charset="0"/>
              </a:rPr>
              <a:t>Renforcement des animations sur la Commune en partenariat avec les associations et selon les recommandations sanitaires qui seront en vigueur: </a:t>
            </a:r>
          </a:p>
          <a:p>
            <a:pPr algn="just">
              <a:buFontTx/>
              <a:buChar char="-"/>
            </a:pPr>
            <a:r>
              <a:rPr lang="fr-FR" sz="1400" dirty="0">
                <a:ea typeface="Times New Roman" panose="02020603050405020304" pitchFamily="18" charset="0"/>
              </a:rPr>
              <a:t>Marchés nocturnes  le 2 juillet et le 27 Août 2021 avec une animation par manifestation</a:t>
            </a:r>
          </a:p>
          <a:p>
            <a:pPr algn="just">
              <a:buFontTx/>
              <a:buChar char="-"/>
            </a:pPr>
            <a:r>
              <a:rPr lang="fr-FR" sz="1400" dirty="0">
                <a:ea typeface="Times New Roman" panose="02020603050405020304" pitchFamily="18" charset="0"/>
              </a:rPr>
              <a:t>Fête du 13 juillet</a:t>
            </a:r>
          </a:p>
          <a:p>
            <a:pPr algn="just">
              <a:buFontTx/>
              <a:buChar char="-"/>
            </a:pPr>
            <a:r>
              <a:rPr lang="fr-FR" sz="1400" dirty="0">
                <a:ea typeface="Times New Roman" panose="02020603050405020304" pitchFamily="18" charset="0"/>
              </a:rPr>
              <a:t> Concerts</a:t>
            </a:r>
          </a:p>
          <a:p>
            <a:pPr algn="just"/>
            <a:endParaRPr lang="fr-FR" sz="1400" dirty="0">
              <a:ea typeface="Times New Roman" panose="02020603050405020304" pitchFamily="18" charset="0"/>
            </a:endParaRPr>
          </a:p>
          <a:p>
            <a:pPr algn="just"/>
            <a:r>
              <a:rPr lang="fr-FR" sz="1400" dirty="0">
                <a:ea typeface="Times New Roman" panose="02020603050405020304" pitchFamily="18" charset="0"/>
              </a:rPr>
              <a:t>Les associations Suzeraines participent toute l’année à l’animation de la commune (Son et Lumière, </a:t>
            </a:r>
            <a:r>
              <a:rPr lang="fr-FR" sz="1400" dirty="0" err="1">
                <a:ea typeface="Times New Roman" panose="02020603050405020304" pitchFamily="18" charset="0"/>
              </a:rPr>
              <a:t>Amat’Cœurs</a:t>
            </a:r>
            <a:r>
              <a:rPr lang="fr-FR" sz="1400" dirty="0">
                <a:ea typeface="Times New Roman" panose="02020603050405020304" pitchFamily="18" charset="0"/>
              </a:rPr>
              <a:t>, Carnaval, Bric à </a:t>
            </a:r>
            <a:r>
              <a:rPr lang="fr-FR" sz="1400" dirty="0" err="1">
                <a:ea typeface="Times New Roman" panose="02020603050405020304" pitchFamily="18" charset="0"/>
              </a:rPr>
              <a:t>brac</a:t>
            </a:r>
            <a:r>
              <a:rPr lang="fr-FR" sz="1400" dirty="0">
                <a:ea typeface="Times New Roman" panose="02020603050405020304" pitchFamily="18" charset="0"/>
              </a:rPr>
              <a:t>…). </a:t>
            </a:r>
          </a:p>
          <a:p>
            <a:pPr algn="just"/>
            <a:r>
              <a:rPr lang="fr-FR" sz="1400" dirty="0">
                <a:ea typeface="Times New Roman" panose="02020603050405020304" pitchFamily="18" charset="0"/>
              </a:rPr>
              <a:t>La commune sera également point d’étape de la manifestation « La France en courant » le 30 juillet avec des animations l’après midi.</a:t>
            </a:r>
          </a:p>
          <a:p>
            <a:pPr algn="just"/>
            <a:r>
              <a:rPr lang="fr-FR" sz="1400" dirty="0">
                <a:ea typeface="Times New Roman" panose="02020603050405020304" pitchFamily="18" charset="0"/>
              </a:rPr>
              <a:t>Le montant des subventions versées aux associations devrait s’élever à 143 000€ environ .</a:t>
            </a:r>
          </a:p>
          <a:p>
            <a:pPr algn="just"/>
            <a:endParaRPr lang="fr-FR" sz="1400" dirty="0">
              <a:ea typeface="Times New Roman" panose="02020603050405020304" pitchFamily="18" charset="0"/>
            </a:endParaRPr>
          </a:p>
          <a:p>
            <a:pPr algn="just"/>
            <a:r>
              <a:rPr lang="fr-FR" sz="1400" dirty="0">
                <a:ea typeface="Times New Roman" panose="02020603050405020304" pitchFamily="18" charset="0"/>
              </a:rPr>
              <a:t>Objectif de création d’un Festival multiculturel, l’année 2021 servira à préparer ce projet d’envergure à destination de l’ensemble des Suzerains. </a:t>
            </a:r>
          </a:p>
          <a:p>
            <a:pPr algn="just"/>
            <a:endParaRPr lang="fr-FR" sz="1400" dirty="0">
              <a:ea typeface="Times New Roman" panose="02020603050405020304" pitchFamily="18" charset="0"/>
            </a:endParaRPr>
          </a:p>
          <a:p>
            <a:pPr algn="just"/>
            <a:r>
              <a:rPr lang="fr-FR" sz="1400" dirty="0">
                <a:ea typeface="Times New Roman" panose="02020603050405020304" pitchFamily="18" charset="0"/>
              </a:rPr>
              <a:t>Le 23 Juillet 2021, la commune accueillera un spectacle dans le cadre de « La Belle Virée » en partenariat avec la Communauté de communes. </a:t>
            </a:r>
          </a:p>
          <a:p>
            <a:pPr algn="just"/>
            <a:endParaRPr lang="fr-FR" sz="1400" dirty="0">
              <a:highlight>
                <a:srgbClr val="FFFF00"/>
              </a:highlight>
              <a:ea typeface="Times New Roman" panose="02020603050405020304" pitchFamily="18" charset="0"/>
            </a:endParaRPr>
          </a:p>
        </p:txBody>
      </p:sp>
      <p:pic>
        <p:nvPicPr>
          <p:cNvPr id="3" name="Image 2">
            <a:extLst>
              <a:ext uri="{FF2B5EF4-FFF2-40B4-BE49-F238E27FC236}">
                <a16:creationId xmlns:a16="http://schemas.microsoft.com/office/drawing/2014/main" id="{02A11B8B-BBE6-4820-BE35-F36A0B2431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3901685"/>
            <a:ext cx="2385315" cy="2177997"/>
          </a:xfrm>
          <a:prstGeom prst="rect">
            <a:avLst/>
          </a:prstGeom>
        </p:spPr>
      </p:pic>
    </p:spTree>
    <p:extLst>
      <p:ext uri="{BB962C8B-B14F-4D97-AF65-F5344CB8AC3E}">
        <p14:creationId xmlns:p14="http://schemas.microsoft.com/office/powerpoint/2010/main" val="40842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25606" name="AutoShape 10" descr="data:image/jpeg;base64,/9j/4AAQSkZJRgABAQAAAQABAAD/2wCEAAkGBhISERUUExQVFRUWGBcXGBgYFxwYIBoeGh0eHx0YGxoYHCYfGBojHB0aIC8gIygqLCwsHR8xNjAqNSYrLCkBCQoKDgwOGg8PGjIlHyQwLSwtLyosLCoqLCwvLCwvLC80KjQwLCwsLCwvLCwsLCwsLCwsLCwsLCwsKSwpLCwsLP/AABEIAQUAwQMBIgACEQEDEQH/xAAbAAACAgMBAAAAAAAAAAAAAAAABgQFAgMHAf/EAEMQAAIBAgQEBAQDBwMDAQkBAAECEQADBBIhMQUGQVETImFxMoGRoRQjQgdSYrHB0fAzcuGCkvHCFRckQ0RTc6LSFv/EABsBAAEFAQEAAAAAAAAAAAAAAAQAAgMFBgEH/8QAOREAAQMCAwQIBQIGAwEAAAAAAQACAwQREiExBRNBUTIzYXGBobHRFSKR4fAUUgYjJDSSwUJywhb/2gAMAwEAAhEDEQA/AHmiiqXj+KuK9lbd1bWcuCzAEaAHWQY615XFEZXhgWpGZV1RSHY5gxLNcU4hFyBjJVfMRpC+SZJ2FY4bmLFPauXPxCKUiEKrLT+75dasPhUv7h5+ykMRHEefsn6ikH//AEWJ8DxfxCTmy+HkXN/u+Hb1/wDFGJ5jxKW7bjEIxeZUKsrHfy/56134VLzHLj7Lu5Olxy4+yfqKQsbzBibbWwMSj51Ukqi+UnofLuO326HO7x3EjEC0MVbKkj8wKuXUf7a58Ll5jz9lzddoT1RSJh+PYlr7WjiragZvOUXKY9cvWtWC5jxNwXJxKJkUsJRfPHQeXffSl8Ll5jz9l3dHmPP2XQKK5/Y5kxLWXuHEKpUgBCiS09R5fb70NzJifAF38SuYsV8PIkgd/h23pfCpeY5cfZLcnmOS6BRXPsVzLiUS2wxKuXBJUIkp6Hy9o+9Z4zmHEo6KMUj5gpLBFhSdCD5eh/8AFdGyZTxHn7Lm6PNP1FIh49iPxHhfi0ySB4uRMsbz8Pb79a8wnMGJe61s4pFC5vOUWCRtHl6mPlXXbImaL4hz4+yW7Ot+1PlFIOD5kxDrcY4lUyLIBRZf0Hl3gH7UW+Y8SbLXPxKBlIGTIskHqPLtt96b8Kl5jz9l3cnmPP2T9RSBd5jxIsrcGJUszEFMiSI6ny7GDXuL5ixKLbIxKPnWSAi+T0Pl3iKXwuXmPP2S3R5p+opExXH8Ql1bYxSMDl84RYE7z5ehrNOOXziPC/FJkmPEyLliJn4a58Ml5jnx9lzdHnwvxTxRVNyxj7l225uNnKuVBAAkQNoA6k1c1XyxmN5YeCjIsbIoooqNcRS1zelothxeLC3muZiup2Xb+VMtLnNt9UbDs6C4oa55O+iwPr70bQde3x9F1uv5yXNeKGHIUnL01iRJ1+Y9Kgm437x+pqdxSC5IEA7DtqdKgkV6rSsBhbccFk9oSyCpeLnXmsrOIYHcnvU5pPeq6peFvGI7URgbyQYmfzP1UV3YEiT9TWPiHufqalvbBuIIZsxAIT4j3yyImK8u8KuBwgAzMYVCwLGdh5ZWT71C58TTZ1lI3fOFwSscHeMkSdR3rbjCYBk0yL+zXErh0u+VbsubqO6qFQbHNqAYBJ16jsaW7twMhj++3UelQ01VT1N90Qbap799GPmJUXO3c1iL5BEk7962NZuSBlaWEgQZIPUdx6028s8Dt2Qt6+gcmHhwym2IMmJg9ZJA9N67UVEcDbkXToGyym1z9Sll7kqYPTvUTxG7n6018VwljFJnsqttyMwIBJaBGUgsBvGo1Halm3aKOvjW3A3Kk5CR1gxp7xTKeojmGljyT5myxnUrV4jdz9TU6xmgan61XFgKtreDvMudbbBP32IRfkzkA0Q4xt6VlC10h0JUC7ebMdT9T0rX4rdz9TWa4G4xhQHPZWVj9jr8qxt4W4Q5yPFuM+h8smBm/dk6a0mujPJdLpW6koR2JiT9amm4Y3Ij1rRhbe7R7Vji36Cn4Gngm75/7lpuYhiZk/U1b8sOhufnZigImDrsdp9fb3FUoq85Tv5Ls+GLkEQhEzvG3rQVc0CB1grDZr3GoAuePHsK6FyUALNzLMeIYntlWKYRS9yW02rhiJuEwOnlXSmKvMa3+4etLJ0yiiiig0xFL3M1y6tzDmyua5muZRE9F3HamGl3mmw73MOEcIxa5DExGiyZ6aTRtD148fQro1SDjlLM2cEEkyIiDO0HaKp7qQSCP871bYpyt1lYjrJHeTP3q45Yu4a3iM+JAIUBkJDtDKwiFXQ6STmH6RXqLZtxSCQNvYaDUrJVjcdU5t7ZpMYbRJJ2A61ZWuHWrY/Oc+J0RNQv+8zJ9hVoluycdeOHXyWkuNb82eSNA47CTIHTTtVQthWR2ZyHBXKuUnNM5iWnQjQ60LNVuda1xkD25oqiomuBc7Ne4XinhNmRFzg+V9dB1GUkgyPnUbHYxrrs7xmbeBA6Db5Va8tHCrfnFqWt5SNAYmQZMMCBpGk71B/B+NfFuwp/NuZbYaBAY/qjQADt2oLeAvN+HFWe7DLiyYW/aNdNhbHhKyCyLbFmJctljPm2EHWCD6mqzGcXwt5puWDbLSWe0Qpk/wAMZWG/Y+tXj8hYK272buMfxksm4QYtJJHlIY9AYOWZj5xux3BsBawmDxVvChhdu2swuOzQGDSp1IOv3Aqvinp4yN0CMR4ZXJF+NkO7C7IhUWHwFnOt38cHCDKoZhbdQPhgO2oXXy6D1FaOYL9sIq28ReuDXOHYMumxBXTv5dYrqDctWExSImHwItFWLAoPFJE6oIgrtPzpf5W5ZwtzH41zYhbLoqWnUQpIJZsmogkeUbAN9Im7UY8F5vkL8OJsFxgwZAJB4NdtliGuMqx+lwsnsSdAInerfGcLwTBWbEwFEQrrddhuJyiARJHUetNF3hC43ht+5iMMti/b8UoRb8IgKMy6QCQQcpnQ771A47hsLa4XhLxwllrl3wASBlMRmYyupLAQf9x7VOK4F4Dbh18OVuV9e5ceQ7pDJLuE4phrDTbw+aIyvdYM0g7wVKrP8IB/irG/xn8RettiZNsNLBd4J169tO8etOOL5LwD8QGFWzct/kNdZkutoSwAHmnYA/8AcO1Vt39n1ljdFnEX0NoMxF+zoVUkZlby5llSJFdFbA83N72vnfjl2p7cLRYC3cla5ibdvEF7AJtq0oLgkx/EO/8Amm1bcbxMYh2e6GDuUDFTC5VAiUGrEHWZ/lWrgeEF25aV8wFxlU5YkZjAIzaaSDTBzty9hsObXgPOZB5YBByyC+cH4iRsB0O2xLMrWSNYb3PHPh2qYxtNmkLHlblmxibyoL7aLmZVUn4T5hmbKQpBGsGDPcVV838Ht4bFPbtuHAJOWCPDnUISfigEaj061ARSJgkSIME6jeDG+oFSeYMMVvrmLZntWmOYzBIy6lumg3/lRNMZDUYnP+W2n3QFbTCJmQVUBV/yd43jDwNLkjLt2Pf0qrxGCZLjWyVJUkEqQw06hhoR61c8AwYLqpuC3O7nSNO/tRtcf6dxCg2Z/cDx9E98mFvDu5vi8Vp1nWFnXrrTDS9yYsWrgmYukT30XXWmGvMK43qHlamTpFFFFFBpiKWub7dtmw4usUTNczMBMaL0+1MtLPOF1FawbiZ1BuSoMTov9aOoOvb4+hTm6rnfEFHiEKZA0B7gE66bVu4Vg2vTLQiROoBPoJ6AQSdYEaGtfESpYlRA1gdhrHXtVzhFy8OWD8bEnUGJYg6RKnKoHY16TNUOhpGYdTYLNbgT172u5rXw7EYS2xzW2mIzIWU+4bPmM+um2lVWGwD3GK21LEAtAHQak/SsQwLZEBdz+lAWP0ArPErcskh0uWXylsrgqSO47joaqiTi1zK0rGQwXaxwutAt1uwOMOHv2r4Em04aDpI2InuQTVzxHkq5bwKYsXTclUd7YQKFR11IIJJKyPuauuR+V8Di8FL2fzRmtXHJYnNEh1liBoQRAGoPzFlrIWxGQm7b4Tb/AGh5qlr24QNUY3mnhT4hMcbhe4top4BtSSdwTmEAiSJmPWqyzzZZfA2cP+DxF4BgwjyqXDF8qlQSQJYbTHtVxxLgoODw2HuWraFcXasXSqgZgJAuAgD41Knr8Rq34rzM2Ex1nDi0zWWsyqWreZswJAygfpCrEdBrVc10fysjaXEXIu7QN0tbvVbmlG9zfisdfs38NgSXw5bzAlwVYEG2xyqADM7zUe9zzjVxjXfCt2XChHssrDMASQXJg5tdCOn3Y+I32wfBUaxNtpQnSCCzywPY/pPppUb9qNhScJeAhmzoT3UqGAPsZ+pqSGSJzwzdjCcTRrwzN+w+SkiaC8B35da8JzdfxWFv2zgLzI2dQbBdlLH4lZmOaJPToSKrsBx28cLZtYvh13EW7WVrTqHXQDyzAIIjTfURIqz5CxD28DjyrH8suyfwt4RYkfODVvyLzOMRktKrqtjDoHDBfM0qAwIJMQrdt6bK5sW8wRizSDqRw17DnbJNcwh1rpf4Jz7aTF3sTjLd63cuBbaAJKrbWDBmGLSJJitXE+K4V8LfuHHm/f8ADFu1Gew2WT5WUGLvxkmZ0HvWjmPjo4p+BsWyxulmW4SmUAsFBK9CAA21XX7S+EWFwNtrNu2PDuqkhQDADIQSBJhgN+tSgRsljxAtc7KwsbBumovYplkhpZAAEbAfavSlM3EuXsFb4RZxAtul+5bRUKu3muMDqwmIIBbQVC5Y5UuY1bxS+qG0yoFdMwPl+IkEEAme/WjRURlpkJsAbZ99lbMq2YfmaqgWTEwYmJ9e096uMc2Dv5SysLkAF3ZmnSBLZpEexHp0rM8tcQFkFbYvWiSw8K4DMErmyNB1A0I6fSqe7cyNluB7TdrilD9xT2vxG7HZjkf9JztxUZONvJZ4jhpw9zLqVacpJE6bqcumkgzpIIPoJPCLto3R4mbwwdcu/Xb5xUjjtvNgLLkyVcKDK7eYe50jrGlROXLmS4GyC5BHkPXQx96snTOlonE6jJUlPHuq4Nbpn6FPvJceDcyzHiGJ7ZVjoKYRS9yW02bhiJukwOnlXSmEV51W9e5X8nTK9ooooRMRS/zPduLcw7WkDuGuQpGadF6UwUv8z2rjXMMLTZbha5lMxGi6z7TRtD148fQro1/OSQLmCvYm+bVm2TeaWKmEVRMSSYiDpEUz4LkW2VGExONDXijNbsW2yhCZOY/qeCZ1jT0pYxOJuWbnioxW/aLEMp3M+ZTG6mI7GfWnrm3G2rvDjirdl28e2svb+K2UDFCf4VYsrHSATuK2FfJUNEMYNmOFgRa9+2/DzOioX7v9RI5uoOa38DL3eHsMGtrC4hG8J/KCAyEByYGsiSJB/rVV+1TDXWs4e6FDogcPcQzq6xov7hImZPQVVfs041awwxKYq6lu2yWmCsfikMCVj4tIkDXas8Bzj+GtXcPh7TXrEt4Fy4ckKw1DBllgGJ2iarTSzQ1bi0Xwm+eVw4Z/N2cApInGQDBqnbhOJQWcLYfMfGwyKEyErC2xmLNECQYg1Ucv8rX8JbxtlXChmR8PcJ6icpbt8Kg/PvSrjOasddyBrwt5Ph8JMpBylZzNJmCaqb9rxDmus9097jlj9zXGULmhwLhZ2ZFr5h1xy7lYs2fO/Mi3envmLnLDX+HeIt22l/8ALuLbzAsLltwSI36GD1FYjnnh1x7WKuC6uJtIwFsK36hqBplYdiSN9aWOH8GsG1na8loyQFySd17HNqCdY/SfSptvhVg+VGv3m1hUt5Z00kGSBvrHb5Et2ZEG4RfU8bZHUdya6nZH1j8+4rZw/nC2+HfD4+zca2zF1NvzRmfPkOoIytsR006VD5o5kONuoQjW7VoEWw3xEtoWYCQuggD+9WF/hAtAs2AxJUSZLnQa75BK6R8/TeowfE7CplOHDyxaS5BAiAogTHfXX0ogUkbH7wDPPnYX1sO1EU8MRdjZc27vdTeV+ZcPh8JdsXbOJZrzXM7KAQQwyiCWBEL96x/Z7zFhsGl38R4wuXCBIQsAijQabGSenatF3iFglSuHCw6sfOWzAbpBEQe8VLe9h77wmGdWIOltxHw7wRAE6n6Vx1PE5rwT0iCc+ST6EjM38vdR/wBn+NwVnEXLl6+UyFkw4uAxlbdzpo0ADpuaZ8ddXiHDDa/E4d77ZXEFU1DSFKBiQY0PqaqH5Ztaz4qbxOVx0jQRrqesaeulJxPgtlIhkcyQV8Mqw9TPQ1FLTMlfvQ7MEHgbW/M0OylEhwsd9QfunzmTlN764HDqD4Fo/murBYCIFETrJ80adarxgVwHDuIMpfzPcRGc+YiBaUkwJ8xYg+1JmEvXLX+levWv9lxgPoSRVvh+ccci5We3fQR5btvUwZ+JInUbkUMKWUNDA4Ft7kZi+d+3uXZKCdnC/cmzEYQ4fhtmyt97Fy1ZN2E+Jii+ZRPTxLiSNZ0FbOGcUt47EKsC7bs4ci74lsiLjsoy5HGhhG6daoG5xw2IuWnxmCuZ7RlHtN4gEGdVBBidYINWGN5mwps371nEKb169hyyt5XCq6KECmG+EEz3ZqFNPIG2c04zfPKwLjnmOzmUA4Fhs5QOJ8iYRsTiwXfC2rVuxdBtxkXMHzMQZnVdhHpvSzyc943FNky5JyEgCRqJI221jX50+ftUvhMP4SCHxVxEP+235m+mg+ZpO4XgB4iL4gtzPmOgUR3G2k1c7PdLLs98shNsgAey1zzzKbAWira3sPoU58nlvDu5vi8Vp66ws0wUvcmiLVwTMXWE666LrrrTAKx9Z17leydMr2iiihExFLfN1lHbDrcfw1LXJaJjRf8Ax/SmSlrm97YbDm6pZA1yQpgnRaOoOvbbt9CnN1SJikAYgHMJInv67nf3qRg+ZsZbwowls27dtc6l8uZ2ViTEHyjc6xNY3rEyyA5ZMdSB0n5VHcRXrcNHDU08e9be2fisLX1D4auXDxK9s8PtMirElVgE7gb71g3iWSuuZAdfKCSD0J3b2J6Vlh7Vxz+WjvH7qkx7kbVb4PhN65Cs1lS2wNwMWPYLbzEmpp4oXDC6yhglnacTbqtv3fEf8qHJExbQg6bym+3UVrxNo22KXQUYAHKRJgjTT27xUvGcp4hDKhPKd1cCCP8AflIPvFe3+MXrSD8VhS/RLn5ZA9iyOJ6wDVJJQBhGHMLSw7bmLMOQPaseGYbMBduk2bMwG3uXTPw2h0/3AQP4jpWHHebr9oeFZC4dP/tqZf3uEGS3oTPoKr8TxPEYjUDJAjMTmaOwMQo9orDBYBE31nc9aJioS/MiwVfU7QAd8zruK18F5xxVq6GF1j5tQSTPrFOXMXClu5b9sBXYlbiiAGYfqHYmD7+5159jcNkuD+KCPqY+0fUU5NxYiwwghSFYSukqQMykAEyJmRPrQs8QvYIqnqHMtI0qvu2BbtG4+p/Sm06ga9QNRpvU8YMLaD+KCGRsxFsJkOWVKNP5ktpGpP8AKndjcCBtQuZpg/q3UZjOUab1IfBooXTU6mpINlue0Em2airdtOe8i+XZotGHe+QoN25uY8xGpidqlYi86wGPiafq3HsRqP8AJmt2FQCWPTb3rSFLN6mrk0EJFi1UbK+eN2JrjdYAKfhJHcN0+Y0P29qMNiVVwWZQBO4zf/r+r2+sVJvwoyjfqf8AOtQjhR2/rQDtjsJuCrv/AOlqMGBwBKzucVuOzZcoQ7EooM9WXqk1pXhAuasJ7sd/rvNWNjh8CW+n96L2LjRfr/ajoaSOIWaM1TS1ckpxPK0/hsjKWu3XCBgiO+fLmics6jQVvwb22uL42YW51y7/APNRA0nWpfDb4S6rG2LkH4D+rtt60JtGER0jg0fTJG7ImfJWNvyPoU58lgeDcyzHimJ7ZVjoKYBS/wAmODZuECAbhgdvKulMAryet69y2knTK9ooooNMRS7zVfZHw7LbFwhnhSJBMLGnvFMVL/M4u+JhvBMXM1zKZA6LO/pNG0HXi/b6FdGqTFxoBMrlkkwBET0jSo3EMQmVm0OUTGupJAAPpJ19Aa9vJcZ2B+KWLknQa6kkab9tzoJrfiuGOtvW3ZQNEC8zrceJOchWy21nZSJMa9z6uypZFSsaDnZY6ogfJWyOt8t17w3Eteshbo8UdEJML18qghR9Iq7tcZumzlCCc2S0kbQDrHQATr6EUt8F4mUvLIBWQAVIIOoG/b/mmHi9zPeZNQPDiVEbnzAdvhU/Wq1pIJcUY9oNmgfgWm9bw+ZfFuJh3UDz4cFW9mYZQ2pnr/ffd4jYfNa8Zlkf6ilGzg6jPmtnMDvBn+VJ/GeFtbuDIzOMquskA+og7j2/rW3h2tkkgZgzMTEH0E9R1Hz7VzEQLhycGNJzCuhwK0p8uKQMdQDbYAj/AKCYM+nyqLi+F20BZroeI8lsHsT8TAaHKQIGvpNV92+QQZ2B+omPuPvVZexLvIG0yTtp0ogVM1rXURpYr3ssMTe8S9JiSdTsNNIjpoAI/wAFgCFUqNM8bQQR3lTE+hE+tVlkhc3X3Ej5jeD3GoNWfDcNOZvQEVLTRl8gTamQRxlSb97UAAkwNhPz0rC7xAM3bpUzD8TfDYlLtuTGWUDFc40hSROmbKflWrF8wMvjJisOGvEsJu/GoZYRTmTNFseZYK76zRM1XLFLhDbjvzVZFTRyMvdY38euig6fzNbRjVUQCMx3PavDzDgvzCMPkLW7gyqR5iz22C5lAygBWE/xewrwcV4e9yThnVNJy6f/ADAYyrcA/wBOUzTJOsCmDaUnGMp5oW8HLG24Y6GpXjJb6y3+fSouEx2AzWwyXQmQ+I6swJcnYLmIyhYO4102qHwy5h2N0XWYAlBbMGQPEXMfKGynw5/kJmpPiNwbsKYKENNg5Tr2NzbnTtWrxh3qQmC4dmT/AOIfLnt5gxMZfEYNtaUj8sK2h6keo8wGAwLFScVki3mYHWXLsIHwwAoUwCS06Hem/FWj/ifol+gJ1K2YfDM2wj3qw4fh7qXrfga3DMbdux0OhNU+CxNxfKYmFMghtGAIMjQaEabjYwRU/BWWuXUBu+HM+ckiNNdemlLaT95RudwROyGNjrg3jY+hThygW8O7m+LxWnrrCzV+KX+TEi1cBOaLra99F11pgFeSVvXuW2k6ZXtFFFCJiKW+bsOHfDqbgtgm5LnpoKZKWucPCzYfxs3h5nzZd9lo2g68ePoU5uqWuG2srkzIFwAH95lmI+bZvvXvMHDrby925qo0X5betV648i6iLPhq5eT29YjUgAfOp+K4vdQ27iqroBNwQCVnrr8JEiK3fzHCexVFTYSOtzS7hOAtati8VZCSuWREgnzadvSrDmDjdy1i7kdVSNNCIH2MnX1q1PGPxNtpklAWE9TED7mqjmHhJbFuuYwFSCR0CiNun/FEMcSDdAkfMFDt8Vv3QV8u2k9PUen271P5dyEMt4hGWdSYEjbrr/WpfD2QW4cCFEyIMR7jX3H2iqnGcS8LFi9a2WCSIIBHUjY00fMbKQ5LXxPG2lYj4mBIYZCAPmdZ9IqkvcQnYAD0/wA3rqHEbnD+JotzEJcs3Y/1rK5g3uI1HoRI71WYflLhdplAvXcRcJ0BAsp/1s2wHpr23ohrQNVGS4pP4Zw4uZbRR/k+1MVtAsDr8J9Z2I/ztTJiuV8MHLtjsOi6QtlNgBsBm19zqdzVfe4hYtyuERi2xv3ILeuRRpbnvE+1W9NIxowxi5/OKp6iKR7sUhsB+aKpcFXDBEcggZbi5lPljVZGxIjsYPSt+I47iHFxWS0xusXOjAyShBENpHhqB6bzvWy2kbj2/v8ASKPDJ767wJJ+ew+VTzUEMzsbxmg46t8Ywt0WGM5hd5D4eyZMkA6f6ouRsdoKDsrMOtYHioJYnBpDeDmGYBT4Ts2o8PXMCAf9orYbZGygep1P3rUVB1LD60Odk0/DLxUw2hLrZRpsfiDdawPCM/kqdB5YB0Cg+bzZdAdvWpGLxGAuW7jG2y3nuMwkO5yll0DZwoOXMdTAmNYBGy3hQ2inN/tBb+VF3Aov+oGX3Ur/ADFRybPiJFnm47U9lXKL3ao165w6Xy2roV1RfhBZSL0syFnOUmzp71GxNrC/irRtoTh1NvOrSJAPm+EB9V6nWZ6RVouGsd5+v9K2i3ZGw+39663ZYab4j9UnVxtawVLw+1A2j07VZ4bw/ETxcwt/qy76dqlJftjYfYUfjF8W2xt+JBPkP6pGn3p2024KNzR2eqI2O7FXNdfPP0KZeS48G5l28UxPbKu9MVL3JjTauECAbhIA6CFphrx+t69y3MnTKKKKKETEUuc2X8j4dsguQz+Q6yYWB9Ypjpf5lN7xMN4H+pmuZduy999NYo2h68ePoV1uqQuL8RIsMqALndmMAbCConsP+arMDxVGuef8ssMp3y7R9NKm420zXWz7knNr1kyK08Q4KGSQpncEa1vIi3AAVU1QIlcQsSrWC9v95T85BAI7jWtt3iZa8rtqHtoflEfYzVRhMSVhXJyqdCdcvp/tNRLOLI8pkgTljcE9u49OvpvRbG5EFAOdmCmq/g7bakzO8EiffWJqqxQS1cU2tDsZ8w9QZrTZvXH0V0Ya7tB09DqKlWOAliGuOY7AQT8zt9KdFTSO0TZKiNozyVpi8O7WEe3paBLhQT5AxCugnoGiPRhWNrByNFJ+ZNSeF3xasXrJkh8pSehzKW+yg1uGbKMxyr0A0n2H96uqGnLGuEg4qlrqoPc0xnhwURcBGhI9hr/xW63ZA2rMHTaF7dz79a9Ox76ffYfSrEMDdAq4yOdqV4yE6zWq5p6/Mj+sGpCglsqqzMSVAUSSZkQI166dqeeHcu4exlSFfEsoufnoJRJHw2wxVmBEaMTLesEOrq204z1RdNSmc5aJftcO/D4RLvgJcu3PzM7qWFtCBlXKZzMdwADoZPcTuGKbj2WvPhnW9bkLbWyHQHYlWAJCyJA1EehrfzFwi/ly3Hb80Myl3ULaaBFnMSJZtTmj9JAAFJ9/BowNp1tW2t5Q5SWzkqB4ilSBmgKT5tSCR1nHzzue4veT5rWwQtDAyMD6Jv4xjlsk2rV+/cvnL5FELbB2DACB7DX1FacJxRihR3EkEENmAgjb8yQTvuDVPhU8a/4xvHNkAZiqgSggZipEyOv1FZY6+1xIIW4okSD3BB1aAflVNO7FIAw+PFXENO3d2eM+1WP/ALBwtwwbTIVgMVJtwSNNgbZJ7CKh4jk5WkYe6xuCYs3QFLRvlcQJ9CAfapnJzXiXuXFZrV1DZthmGQ+eCLkmfLJidYnuKasZdw9trgvgpZVQbdxm18u4QqS5UaZc3rGlW1NUVkJykvbgfdUVVTUzyRg8QuVvaZWKOGR10KsII+RqVw1bvjJ4J/Mk5dfT1021p24phLGIe3ZuGfEXNh74E+U6gE/qH8J+x1pSu8Ka3iVsu3guCQXJIER8QPYidflpVrLtRtXRva4YXjUH/XMIKg2eaeta4G7SDn4FMXJ2bw7ub4vFaeusLNMFL3JqRauCZi6dR10XXWmAV5nW9e5a6TpFe0UUUImIpc5ssZ3w6+ILUtc85JEaLOo20pjpa5wW0Ww/jFhbzXM2XfQL/wCKNoOvb4+hXW6/nJIGKZlvEA5jJkiddTrrrqatbNz0kdY6fTeqfGXFW6cskDYncidJ2q4whBWZAmCf6D69Oprb2OEKtqT/ADXXVdxDhql5I+IzppIP/Mn67RTFwLlnBtDG2Lh7vr9hpULiF1WtAKCxWcwEMRp5TCnTtrrr6QM+WeIqmYXkuwZyhQ4APc5PM3t9jTJKeeobZj8Nko3wRx3c25KYBy3h/Eyiyi5gVlVgjMCJEddaTrFskleoJB+Vb+MWB4ga08DQl7gFmD6KxzEbax8qteJ8ds3yotYe0G0LOqlQT12jMPcUfQyjZbTjfjv5Kuq6N+0S0Mbht5qr8qdmb7Ci2C3mY6Df19BWdzDqbrgaIp+mmwmsLt3MQF2GgFa+GQSsa8cRdZGaIxPLDwNkI8ksfhXYfyFYu+gnckk/59a2XxEIPn6mpGCsB8XZt5M4zopWNx1+W9dkfgaXFNjZicGpo5D4OqrcxtzQDN4c7ACcz6a67fWsOCcbS5bvsxfObtu4+ucEBhlRbbTlk7gAHQdhDLzbYspgyh/LtgQFRdPaB0rlPA7mIs4W5iIi0reTYZnkAXGj4wk+Vdp9tcRLUb6RzythDAI2BoTjxfhrYu/dtYq81ywgADBChs3GA88fqTNI3IXQetWvMfBLf4C5cuIPES3bRnQSMqMJdBA/QSY+XSkflniDDiBTwXu4h1Zlus5UlVUmRlGxgr/kUzXOfh4N1HwrkEMjqpBGoM6CN53io3AF2ambiHR4Kgw1q1eY2ra5tstxWFskRpIJgmNNPrUrAYG8b/4XKMygwGY6ACc2Zehkaj0GlLPJfCxjne02I8ACMoyyziTpoyjYCfeuwYPAW8Fby2LbMxADOEDu0aSQXBIGug2kR6jyUrM7o01xGTfNcm4oLRvKBqVPntj4dOpJkEAT8XSdRoaueDXDg7gOFdgSpXwWtEB9jLAXSxIGgIWd53qbx/iWKs3fGt/iDcJ1F2xbRYHQBWJYZZEDsTO9NPEMCl82WfMq3fy7otu0KxWVaVbKAdtQZzJsd5WMLG2Q0koe7ER9FS28NjeIXLDXlS3aAuQbRMqYgZg4BGwIiqfjnlvW7GKZyLRbMw6hoIKzuDH1q25p4W2Ht2VwYFspfS2hYsJYiZlzDknqZmsOccWPGwzOi3GXOCv720DTXearHPBcCQbm9vD3R9G92LCNPTJZcmR4VzLOXxTE9oWKYaXuTHBtXCAADdMAdBlXSmAVm63r3IyTple0UUUImIpb5tvhHw7NbFwBn8hnXRYGnrFMlL/Mz3Rcwxsibma5lG/Reh0PejaDrx4+hXW6/nJc3xWRrxPwiNAvQEmB6wK8tOweJ07+8CflM1jxIM19y2jbt6Ekz96Ayka+v+fat43oDuVTU9a7vU/F3zJRfKi6ADTbTWKr7ee85SyrXD1Mwo92qZYTxbZzE6sVB/me+g036jtTPwXDpbUJbACjX39T3NV81QKcaXKtI2GZoLcgqrhnI2oN24ZnZAAP+5gWP2pwwXIsLKyR/wDkM/eQDWsA9BVlw7itxDNAMq9460pPgnPhLG/yvNK/GOWruZmtnNrJtxDD2/fHsZ9KqMMmUFz7AV0LivFbLf6l/D27gggG4qkddQTI+dL3MeGF22Ly6MseJGzA6BxHWdD7z3rYbM2o7G2mm0PROl+xZDaWzRhNRFqNRr4pdwgl5PTU/wCfOrPlC2zY62Q+QDMzH+GNVE99qg2Fi2x76f0qbydZLY+yMs7tqJiBuB9pO0zV9XO/kP7lR0bf5zO9X/7UeZTatLZAjxdG2LBfQHYnuevtSnzPzOEti3YKNYuWwmUkE24EESI99Z1px5x5fs4m6GYtcyjKsGFU9gQJZiRqdftFcl5k5dOGbKGz94WAPSsVCGGwOq1xJAyT1yrjU/8AbFsRAt4a4FY7t5AZPTbN96W8LzJiC951W21hrrMRcWZMAAKwIYeVRsdPmKrcDcvO1p7BYOqLYLxABuEoBO0FSRr2NOmN4EluwEVSAgAXcyf1MfVjr9O1TOtGM1PSwmZ9+CW8bzRYazcUWDbvyuQi4WUanMYMMDlgDU9dtKv+NWsRY4cLt28Mt1lUKRFzNuSrD1BJn+dUuE4FbOKteKQqZg1wnoo1j3O1H7UOYvxN60qjLaRCba+jH4iOhaPkIpNs4iybOySO+Jb+X+Yipt+I73gkuFZm6GGC6yGACsI3ysO0dS4HxVbty4hCi3eC3bVxdNQoBUwdGAVWG2ZQdNGjhfLHDHv3lAzZVBzMIAUkNEn3/wA0p+5d4kmHvMdMlhSshoksczKRMFYgjs2veeygA5IVgJGab7eNGOym7+WmEueJcMjKzoWC5W6LpmPvl0g0hPi7z8TvGycz5lCdogjr/mnyq74Ty3ZxpuXHvuiXzcIRTlbeBmn9S7bagAGcoJUuD8HuJiGQ3gq+IyLcMjRBqT1BgxB/lQcrGEF/ECysKIkSW7/RPPKBbw7pf4jdaeusLNXwpf5NWLVwTMXWE99F11pgFYys69ys39Ir2iiihE1FLnNdhnfDqri2S1zzkkRosmRtp7e9MdLXN9u2Ww4usVTNczFRJ2XpRtB17fH0Kc3X85JCbgF7EYgqgzZdHcGFEk9WjfWNPlVjieS7luBMg+o0PuNvePpVtwTD2LTNcLM0CfM2S2iknKWO2dgNtTFaOJ8eJYm0xgj4SCV91kA1p3VM7pA2PogcRqoTTse9xdzVRb8gRYOikkHcFiZn7CrFOYbeHSXBZm0RF3b+wnr/ADqjxGNZri5920Ld/X3H17+t3ylh1OOZ318G1MsICzrnnppmA/wgptK2Zwa/vXZajdQkR9y22OCcZxwzLGFtdixQ/OAbhPvArzhIxeFxL4PEu1xiue2wbNI1nKbkGDB0PVTTrY5rxP4hLeGw63LNxGKF28EsyHzkHXTKRAIHUzSlzpxXxcTZNyw+Hu2boVpfMGt3DllTJBAaNv3joKsJqaPdFgCpoJniUOJ4qJwDlSxieJYhcWXhVW4FzxmzRqWUbAew7nSKtxwXCW/GfA4hvCtO1vEYe4wYFNA120ZmFBzBuuU6jas+FcBT8QzXkc2nXVV8xY2TmWQBqCGfT+EVsw/MOC/EYlhgsyMtvKqpbDqERluZVGqnQaA/pkxBrtM4SRNK5UNwSuaveGcORUGciQNTpAiZPYitmCtnMz4e2FkZS9xmBcaSIB0UwO2lQcPcDjyH8hcpVzlBZCqskrsDDZT6ofUVtscy2swXIx9TsPkoNZyrlrN6/wCYk+X0yVtBTU+6aWN4fRS8fxE2sSb91ossioqjXKY8yrHQZSSY1kDuRTc2cYV7QfCODqRsN+vxVN5g4hbFpgyiCp/iVxs2U75l0JXQxSHwQpaxVtiSVDAjQEexHU+kVY0bHSxh7xYhVszgx1m6Js5S4nh8PbvYXHflm+FuOSMpB1K6RoRoRTP+FS9aLWnt3RqGa3cGg7wZjqde/rNWnM/BLGMtpcKK4IEMQsjtDRI133qiw/7NFyhsPda0w1DDoYB21MTpKsPUNtU5LSbJRTOjzCruM8BW1ZW6Q4V3FsADO7FgTOuURoe1c/4rYu4nFELbOdyFRNyqqABPTQRJ7zT1zMvE1SMV8Nl1ueKtskaAjNI8moMBfLqdY0pX4VaukO9u5attdlQWYs4E6J2BO+Y7ntUsY3YudV2ad02Tjkr3mThicO4cthbn5xIZyDGYtEx1KhYA9KpeWFw7YUriPEnMbijPlDxuNTBk79fWq6zwO+1weMHuWkYZjJMKTqR2E66f1rp//u9tXMF4KExq1onUqT0nqp/rUT5Gss2+ZUQH0XLuJ8wvcvZ7WZAPhA/SV3iO4J07+wpqtvbuJh7t8nz5jdZdyVAEkfvRAn27TTByj+z20bVxbo/M2Mj4SJgjrqImvOaMCmFuYWbYufHmT94jL29TO1QTvD2/INEbRZS2J/LLdyYALNzLt4pie0LFMApf5MYG1cIEA3SQO2i6UwCsbW9e5WcnTK9ooooRMRS3zffRWsF08RQzym06LG3r7+1MlL3NF24tzDm2AXBeARIJIUaj50bQdePH0K6NUnJae7oqkWwxKr0JPUkyTlUATOn1qPduMHKrbDdzr031nSug4bhQ11UMq/ABmMk9YIVST0kn0FYtyRfdDla2G7Gf7R8q0jJnOfhDfNd30QvnZcyVALqswiDJUkH/AIH01pn4EF/G+cwLlkqZ0nJcUwf+gn71Xcc4DdwVwNfRRmIy6h5BMHU/qiZ0G4qz4Nww3b+GFuAS7sZ1UILZzTrtqo071ZNfhmYT3IaUMdTvt3rdzhzyLl3w8OMtvDNK3EJDFiCjZShBg5mWAdYO/lFU3H8Q1y3adnusLiv5bubMpmDDMZIMZgRA01ANNWK5awufMzFCNPyOoHWWka+xG0DqUfmB0t+GiSUss65zqWVmJQnuVWF7aaeprqhjrtac1Ww0zw8OeMlsfiN1jLXHJ6eY6e0bVt8NEe1cW4GcgGQNbZB0BDaNoNu0jTSoQuA7UTVeC5p+Vad0EcjbEZLoKYO1ew9tTCPlEgNIYfu6ASJ1B0I9JIpRscPU3XWcrg6n5fER1B3Ma6yOssOAwOF8HKGvLi1t+KDnbIxC5/CCzl1XTaddDNVnGkAu279o+czmHcSMp+cx/wCKglMl7k6jz5FV8IbGcIbpz5c1B4hhrnhMjDQsCesMJ1+YJ94pae0yT2/l611B8Ot61mA0uJ9GG30IH0pNuYYh467H/DVzsiUVsDhazmnPt/NFmtq/01SCOi7yKn8rc/3LEWn89kddZHt6D2/vXQcFz1aNsXQUW15UKscrgkjM0CZEMNPbUTFcsPA7bGZKHrH9qwv4DwyskFdSCJkkDT4pgTUNRTuab6KeC0xDRqU98y83pjLZtgFbXiBS52P8JOw2br0HelZcVg1u22VAEh/dcoPlM+0fOqv8S/gtYzHwmYMyzoSIg9+g0mNKirhEG0/U9aGBBJxK0GzZRyTpgOY8EQ+pXK2+uo36d4I+m9X2G5yRAFtqzMrrlAUkMpIHlI3BU7DYwO1c0DQMo0BEQIG3sK2JiWBU5mOSIk6aGQI6iRUZjZwXTs6Y8l0DG82eCWuXma06krlj41PmQlfbQn2BgzVNe5rv46/ZezbZHXMEkAhpAk67iBsR060qcxXb2MYXHcFlABkxKyB5U2mTJgDvUrl/hRV0UXMhY/GxIywO420qT9KTTOlPjyQ8LhDVCF+tj28E9coFvDu5vi8Vp94WfvV8KoOTVi1cBMkXWk99F11q/FYet69ytpOmV7RRRQiYioeMtguhjUBob92cswehO01Mql5mN4Kr2kVwmYupJHl8vmEHodTPSiqRhfKGg5m/oUxxDRcq24UijWf8/wCBp9e9XScSVVmfKPv/AMVzHA8yhgrMTaIMMp19jOmh079ddKnX+YFP683YD+Z/nHznQAWbYZ4XJj4WzEEFX3OfDlxuBvOR5ra+JbO0ZNTHowkfSue8Dx7ZFAMEKVP/AFEE/daasRzFkwrhiM2IIs21J3kwzHsoBifUVz/huIuBzKwZIYDoZ2/lVzEZJqe79c12ma2KYsOYXRsFwzDDCfisU7HxMwtqGcAEFgNEILNpPYfeue8YwuW6fDfxLEDzNqFzfpZvpqdRpO4pl4fi/wAVh2wgIFy25vWVJAzK051E9QxY+xHrC9heJXsIVlJzM4ZWGhIYqd46yNKsog0NADclC5jiS7F81zccLKte0LfUqPkR9e1XfKvCWxDytt3AiGiFkkbsfKABJiZ02NQ73MGG8T/QtWnmCTbLZfZQN6j8Y4tcuj8pr10gwGcBfL/DbBMTrrOw27SGIO/LLhqHDLLwz+ybrj2m4pcdWCWLTF2MyALYBJU9FMH02iqocdw1kIl607E27QMAfuLCmWEkdqgYDy2b6vrnsaz1YOrD7git+HxTLiL1pwHtloKsJElR096CmY14Nx25G3JT3e14aDbIDNNvBcZauqfw7MvdLqmPcT19QT6ilnFqRcaRBBMj/wA0cFxq2rrfqRG8jEebL2n9UdD/AOK9xuLNx8xEEgfarTYVJNTzuNvkcBmdVmNuTRSxizvmacwpONsSkjfeqrHXNEGsjNMmdfTsIj71c2DmQD0j+lUeMHw/9VXtdG0wPPJBbKe79ZFyJWivK9rysgvTUUUUUklP4MoNzX91v5rU9sLbW6guEi2SZjUjTaKq+HXstwH0b+a1c3cSoe0xTxFk+XvtA+sf2q3df4c784rJyEfGO23/AJTDyaB4VzLqPEMT2haYBS/yWwNq4QIBuEgdhlXSmGvM63r3K7k6RRRRRQaYiouKv5WX2b/01Kqh5pvZRbP+/wD9NE0rS6UAdvougAmxXOOP4d7OKuLbA8MnMqwYXNrAjb2FXXCuDXHsm4AoPTNmYCN5iIHyNe4oh2nc048o4cZADsJn2rUT1LmxNbbPQqAU+7xOvlwSFiMBfDBsQSXkEH9IC7BI0ygxtWd3hFy1ea+il7Fws5IHwGdQ3YajXsR2NMfM3EbbG9btgmIy9ZZR09dh6xFNPLnACtu0M0hfj8xEtswhfi1ncx710TvIzGuVuzmmkiKzuOq5zisAjkFZzL50YEg6dJGodTse0Gry444hgVsnKL9lzJ2zC4CUuegZhlYbAidPLTPzByrZyzYc2XWXCA+R9CMrA/DPSNjBgxXOsBxLLcFy3ruCvdTGa2ezAgET1UdJo2nkDDhDrjj2JrnfqWl1rOHmEt+MovEXlyOpyyZEEaFW9jIq+xHMKqvhjwratoRZHmYSTBJJJ3jfberzm3lq3jcuJtQWYANGmeNJM7ONiDB0Hao3L/7MLtw/otgaksc0fJf6mjpGcBdKGQWxPw951+nFY8uw/wCJzL/9LfIG+XKsr9IAmopxl1811cpVr7JbULqyifNm6bU5cU4ZhuG4W5bV8+IxCm0GaBlBHmaB8KKssfYa0oY3iXgYYMi5THh4dSIMRreI9tp9O9S0kPE6oCvqBI/5NFHxWKuXr5VdLVhSrQZBc7x3g6D/AGnvWM1p5UuzkTUT4jMe8iAflA360s43iF21duIrsAruoB1gAkDerqnqRCMLgs9VUhmOJpT7w+55SOx/nVZxZYcfM/YUq4bmS+rSHnuCBBpuuXEv27dwAwfUiD1GkdZFSSPFUx0bciea5ADRSMleLhp4KtoqZ+FX1/7m/vXgwy+v/c396qvg8v7gtKP4ng/YVEoq+Th1oicp1/ib/wDqoOJwKqesdPM396YNkynK4Uh/iOAC+A+Si4T4x7N/Nat+GvdF234Oryco3Go136VX2rCgyJ+pP8zU7A2S9xFFwWySfOSRGmuo20oqrgMGznMcfy6qKarbV7VErRYWOv8A1TXyezG3dLfF4rT7ws1f0v8AJqxauCZi62o66LrrTBXlFZ17lrH9IoooooRMRVZxqwrhVZcw8224Pl1BGoNWdFSRP3bg4JJMucpsfMjBhIkfC0d+x+grdZa5bVltzA0MgqR7aaxTbRVg7aGMAObfx+y61xHcuaYLD3TjUORwiEOSVOpnudzJn5V1NuJKllVQgGF67e9R6Jp020jJkG2ytr9kOYsRued1U8V4gSGmSSOmtct49wa6mIZ7aXAH84yqTE7jQd5+ortFE0qPaX6Ykht763P2T5Y8bQ3Sy5Bw/imPsfCrGdSDbbX/AHDYn1OtMGA4/wATv+XOthepW3B+WYnWn+ijn7ecW2DLeP2UTacA3Oa5LieE4k377jPeyRJu9UABMbBpaPKupAI1mvcDbY3DexmHu3w6NESsFZABULIEgCNBB611mijIf4odE3CIh9fshX0GIk4lxzgYuW74DW7mVgyyUbTN0HQf56VF4xy5duYq8QrZSxYHKSDm10j3rts0TTZf4ne/MR28fsux7Pa03cbriScrZkH5dxTGujb9dCO9TuVMI2bw76XltrOoRusxoR3/AJ11+aKEO3nlpGHXt+yM3LMQIAHPtXNMHgQfE8QXhCnw4U6npOmn/NY2MEPCcsLougjIoVoI6yY0/wCK6bNE1H8bk5H/AC+yn+T9o8vZczbCRYUr43i5jK5WygdDt6fevcbgvLbyC8zEHOCraH00/wAiul0UvjcnI/5fZKzP2hc4xPDVF1Qgvm35czFDI/egR86zThiHEQRe8CTDZGmI00jvpXRKKYdsvIsQf8vPTVJpa3MNCoOT7BW04IYfmGMwgxC661fiiiqmeXeyF/NIkk3RRRRUK4iiiikkiiiikkiiiikkiiiikkiiiikkiiiikkiiiikkiiiikkiiiikkiiiikkiiiikkiiiikkiiiikkv//Z"/>
          <p:cNvSpPr>
            <a:spLocks noChangeAspect="1" noChangeArrowheads="1"/>
          </p:cNvSpPr>
          <p:nvPr/>
        </p:nvSpPr>
        <p:spPr bwMode="auto">
          <a:xfrm>
            <a:off x="1526806" y="-1194600"/>
            <a:ext cx="1838031" cy="2485179"/>
          </a:xfrm>
          <a:prstGeom prst="rect">
            <a:avLst/>
          </a:prstGeom>
          <a:noFill/>
          <a:ln w="9525">
            <a:noFill/>
            <a:miter lim="800000"/>
            <a:headEnd/>
            <a:tailEnd/>
          </a:ln>
        </p:spPr>
        <p:txBody>
          <a:bodyPr lIns="91071" tIns="45536" rIns="91071" bIns="45536"/>
          <a:lstStyle/>
          <a:p>
            <a:endParaRPr lang="fr-FR"/>
          </a:p>
        </p:txBody>
      </p:sp>
      <p:sp>
        <p:nvSpPr>
          <p:cNvPr id="4" name="ZoneTexte 3"/>
          <p:cNvSpPr txBox="1"/>
          <p:nvPr/>
        </p:nvSpPr>
        <p:spPr>
          <a:xfrm>
            <a:off x="7464152" y="1216164"/>
            <a:ext cx="4536504" cy="1815882"/>
          </a:xfrm>
          <a:prstGeom prst="rect">
            <a:avLst/>
          </a:prstGeom>
          <a:noFill/>
        </p:spPr>
        <p:txBody>
          <a:bodyPr wrap="square" rtlCol="0">
            <a:spAutoFit/>
          </a:bodyPr>
          <a:lstStyle/>
          <a:p>
            <a:r>
              <a:rPr lang="fr-FR" sz="1400" b="1" dirty="0"/>
              <a:t>Ecole de Danse</a:t>
            </a:r>
            <a:r>
              <a:rPr lang="fr-FR" sz="1400" dirty="0"/>
              <a:t>: </a:t>
            </a:r>
          </a:p>
          <a:p>
            <a:r>
              <a:rPr lang="fr-FR" sz="1400" dirty="0"/>
              <a:t>L’année 2021 va permettre de préparer le transfert de la compétence à la Communauté de communes à l’horizon 2022. </a:t>
            </a:r>
          </a:p>
          <a:p>
            <a:r>
              <a:rPr lang="fr-FR" sz="1400" dirty="0"/>
              <a:t>L’Equipement d’Enseignement Artistique, actuellement en construction, comprend une salle de danse. La commune s’est engagée en 2013 à participer à la construction de ce bâtiment pour un montant de 120 000€.  </a:t>
            </a:r>
          </a:p>
        </p:txBody>
      </p:sp>
      <p:sp>
        <p:nvSpPr>
          <p:cNvPr id="8" name="Rectangle 7"/>
          <p:cNvSpPr/>
          <p:nvPr/>
        </p:nvSpPr>
        <p:spPr>
          <a:xfrm>
            <a:off x="529088" y="1138873"/>
            <a:ext cx="6275708" cy="2462213"/>
          </a:xfrm>
          <a:prstGeom prst="rect">
            <a:avLst/>
          </a:prstGeom>
        </p:spPr>
        <p:txBody>
          <a:bodyPr wrap="square">
            <a:spAutoFit/>
          </a:bodyPr>
          <a:lstStyle/>
          <a:p>
            <a:pPr algn="just"/>
            <a:r>
              <a:rPr lang="fr-FR" sz="1400" dirty="0">
                <a:ea typeface="Times New Roman" panose="02020603050405020304" pitchFamily="18" charset="0"/>
              </a:rPr>
              <a:t>En 2021, la médiathèque </a:t>
            </a:r>
            <a:r>
              <a:rPr lang="fr-FR" sz="1400" b="1" dirty="0">
                <a:ea typeface="Times New Roman" panose="02020603050405020304" pitchFamily="18" charset="0"/>
              </a:rPr>
              <a:t>« Les Mots Passants </a:t>
            </a:r>
            <a:r>
              <a:rPr lang="fr-FR" sz="1400" dirty="0">
                <a:ea typeface="Times New Roman" panose="02020603050405020304" pitchFamily="18" charset="0"/>
              </a:rPr>
              <a:t>» va fêter ses 10 ans.</a:t>
            </a:r>
          </a:p>
          <a:p>
            <a:pPr algn="just"/>
            <a:r>
              <a:rPr lang="fr-FR" sz="1400" dirty="0">
                <a:ea typeface="Times New Roman" panose="02020603050405020304" pitchFamily="18" charset="0"/>
              </a:rPr>
              <a:t>C’est un lieu de rencontre, d’animations, d’expositions et de spectacles qui propose un programme riche en activités tout au long de l’année. Un temps important est également consacré pour l’accueil des classes de La Suze (suspendu actuellement). </a:t>
            </a:r>
          </a:p>
          <a:p>
            <a:pPr algn="just"/>
            <a:r>
              <a:rPr lang="fr-FR" sz="1400" dirty="0">
                <a:ea typeface="Times New Roman" panose="02020603050405020304" pitchFamily="18" charset="0"/>
              </a:rPr>
              <a:t>Face à l’augmentation des canicules, il est devenu nécessaire de climatiser l’espace public, cela permettra, également,  de proposer un lieu frais pour l’ensemble de la population. </a:t>
            </a:r>
          </a:p>
          <a:p>
            <a:pPr algn="just"/>
            <a:endParaRPr lang="fr-FR" sz="1400" dirty="0">
              <a:ea typeface="Times New Roman" panose="02020603050405020304" pitchFamily="18" charset="0"/>
            </a:endParaRPr>
          </a:p>
          <a:p>
            <a:pPr algn="just"/>
            <a:endParaRPr lang="fr-FR" sz="1400" dirty="0">
              <a:ea typeface="Times New Roman" panose="02020603050405020304" pitchFamily="18" charset="0"/>
            </a:endParaRPr>
          </a:p>
          <a:p>
            <a:pPr algn="just"/>
            <a:r>
              <a:rPr lang="fr-FR" sz="1400" dirty="0">
                <a:ea typeface="Times New Roman" panose="02020603050405020304" pitchFamily="18" charset="0"/>
              </a:rPr>
              <a:t>Les actions en lien avec la culture passent aussi par les subventions versées aux associations ainsi que la mise à disposition de locaux. </a:t>
            </a:r>
          </a:p>
        </p:txBody>
      </p:sp>
      <p:sp>
        <p:nvSpPr>
          <p:cNvPr id="10" name="Espace réservé de la date 9"/>
          <p:cNvSpPr>
            <a:spLocks noGrp="1"/>
          </p:cNvSpPr>
          <p:nvPr>
            <p:ph type="dt" sz="half" idx="10"/>
          </p:nvPr>
        </p:nvSpPr>
        <p:spPr>
          <a:xfrm>
            <a:off x="1036283" y="6463139"/>
            <a:ext cx="2472271" cy="365125"/>
          </a:xfrm>
        </p:spPr>
        <p:txBody>
          <a:bodyPr/>
          <a:lstStyle/>
          <a:p>
            <a:r>
              <a:rPr lang="fr-FR"/>
              <a:t>16/02/2021</a:t>
            </a:r>
          </a:p>
        </p:txBody>
      </p:sp>
      <p:sp>
        <p:nvSpPr>
          <p:cNvPr id="3" name="Espace réservé du pied de page 2"/>
          <p:cNvSpPr>
            <a:spLocks noGrp="1"/>
          </p:cNvSpPr>
          <p:nvPr>
            <p:ph type="ftr" sz="quarter" idx="11"/>
          </p:nvPr>
        </p:nvSpPr>
        <p:spPr>
          <a:xfrm>
            <a:off x="3625188" y="6463139"/>
            <a:ext cx="4822804" cy="365125"/>
          </a:xfrm>
        </p:spPr>
        <p:txBody>
          <a:bodyPr/>
          <a:lstStyle/>
          <a:p>
            <a:r>
              <a:rPr lang="fr-FR"/>
              <a:t>DEBAT ORIENTATION BUDGETAIRE 2021</a:t>
            </a:r>
          </a:p>
        </p:txBody>
      </p:sp>
      <p:sp>
        <p:nvSpPr>
          <p:cNvPr id="6" name="Espace réservé du numéro de diapositive 5"/>
          <p:cNvSpPr>
            <a:spLocks noGrp="1"/>
          </p:cNvSpPr>
          <p:nvPr>
            <p:ph type="sldNum" sz="quarter" idx="12"/>
          </p:nvPr>
        </p:nvSpPr>
        <p:spPr>
          <a:xfrm>
            <a:off x="9839461" y="6463139"/>
            <a:ext cx="1312025" cy="365125"/>
          </a:xfrm>
        </p:spPr>
        <p:txBody>
          <a:bodyPr/>
          <a:lstStyle/>
          <a:p>
            <a:fld id="{3CB182BC-7300-42D2-879F-995CD2C84297}" type="slidenum">
              <a:rPr lang="fr-FR" smtClean="0"/>
              <a:pPr/>
              <a:t>8</a:t>
            </a:fld>
            <a:endParaRPr lang="fr-FR" dirty="0"/>
          </a:p>
        </p:txBody>
      </p:sp>
      <p:sp>
        <p:nvSpPr>
          <p:cNvPr id="13" name="Titre 1"/>
          <p:cNvSpPr txBox="1">
            <a:spLocks/>
          </p:cNvSpPr>
          <p:nvPr/>
        </p:nvSpPr>
        <p:spPr>
          <a:xfrm>
            <a:off x="3658739" y="25011"/>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Culture</a:t>
            </a:r>
          </a:p>
        </p:txBody>
      </p:sp>
      <p:graphicFrame>
        <p:nvGraphicFramePr>
          <p:cNvPr id="2" name="Tableau 1"/>
          <p:cNvGraphicFramePr>
            <a:graphicFrameLocks noGrp="1"/>
          </p:cNvGraphicFramePr>
          <p:nvPr>
            <p:extLst>
              <p:ext uri="{D42A27DB-BD31-4B8C-83A1-F6EECF244321}">
                <p14:modId xmlns:p14="http://schemas.microsoft.com/office/powerpoint/2010/main" val="4242545541"/>
              </p:ext>
            </p:extLst>
          </p:nvPr>
        </p:nvGraphicFramePr>
        <p:xfrm>
          <a:off x="4511824" y="4797152"/>
          <a:ext cx="7340601" cy="1133475"/>
        </p:xfrm>
        <a:graphic>
          <a:graphicData uri="http://schemas.openxmlformats.org/drawingml/2006/table">
            <a:tbl>
              <a:tblPr/>
              <a:tblGrid>
                <a:gridCol w="2881654">
                  <a:extLst>
                    <a:ext uri="{9D8B030D-6E8A-4147-A177-3AD203B41FA5}">
                      <a16:colId xmlns:a16="http://schemas.microsoft.com/office/drawing/2014/main" val="2211407638"/>
                    </a:ext>
                  </a:extLst>
                </a:gridCol>
                <a:gridCol w="1247236">
                  <a:extLst>
                    <a:ext uri="{9D8B030D-6E8A-4147-A177-3AD203B41FA5}">
                      <a16:colId xmlns:a16="http://schemas.microsoft.com/office/drawing/2014/main" val="1622121630"/>
                    </a:ext>
                  </a:extLst>
                </a:gridCol>
                <a:gridCol w="1828009">
                  <a:extLst>
                    <a:ext uri="{9D8B030D-6E8A-4147-A177-3AD203B41FA5}">
                      <a16:colId xmlns:a16="http://schemas.microsoft.com/office/drawing/2014/main" val="872955329"/>
                    </a:ext>
                  </a:extLst>
                </a:gridCol>
                <a:gridCol w="1383702">
                  <a:extLst>
                    <a:ext uri="{9D8B030D-6E8A-4147-A177-3AD203B41FA5}">
                      <a16:colId xmlns:a16="http://schemas.microsoft.com/office/drawing/2014/main" val="77563783"/>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a:t>
                      </a:r>
                      <a:r>
                        <a:rPr lang="fr-FR" sz="1000" b="1" i="0" u="none" strike="noStrike" baseline="0" dirty="0">
                          <a:solidFill>
                            <a:srgbClr val="000000"/>
                          </a:solidFill>
                          <a:effectLst/>
                          <a:latin typeface="Arial" panose="020B0604020202020204" pitchFamily="34" charset="0"/>
                        </a:rPr>
                        <a:t> 2</a:t>
                      </a:r>
                      <a:r>
                        <a:rPr lang="fr-FR" sz="1000" b="1" i="0" u="none" strike="noStrike" dirty="0">
                          <a:solidFill>
                            <a:srgbClr val="000000"/>
                          </a:solidFill>
                          <a:effectLst/>
                          <a:latin typeface="Arial" panose="020B0604020202020204" pitchFamily="34" charset="0"/>
                        </a:rPr>
                        <a:t>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54479169"/>
                  </a:ext>
                </a:extLst>
              </a:tr>
              <a:tr h="161925">
                <a:tc>
                  <a:txBody>
                    <a:bodyPr/>
                    <a:lstStyle/>
                    <a:p>
                      <a:pPr algn="l" fontAlgn="b"/>
                      <a:r>
                        <a:rPr lang="fr-FR" sz="1000" b="1" i="0" u="none" strike="noStrike">
                          <a:solidFill>
                            <a:srgbClr val="000000"/>
                          </a:solidFill>
                          <a:effectLst/>
                          <a:latin typeface="Arial" panose="020B0604020202020204" pitchFamily="34" charset="0"/>
                        </a:rPr>
                        <a:t>Culture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8 500 €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5 301 €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89 000 €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425697458"/>
                  </a:ext>
                </a:extLst>
              </a:tr>
              <a:tr h="161925">
                <a:tc>
                  <a:txBody>
                    <a:bodyPr/>
                    <a:lstStyle/>
                    <a:p>
                      <a:pPr algn="l" fontAlgn="b"/>
                      <a:r>
                        <a:rPr lang="fr-FR" sz="1000" b="0" i="0" u="none" strike="noStrike">
                          <a:effectLst/>
                          <a:latin typeface="Arial" panose="020B0604020202020204" pitchFamily="34" charset="0"/>
                        </a:rPr>
                        <a:t>Chapelles Notre Dame des Bois et Cimetière</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79640059"/>
                  </a:ext>
                </a:extLst>
              </a:tr>
              <a:tr h="161925">
                <a:tc>
                  <a:txBody>
                    <a:bodyPr/>
                    <a:lstStyle/>
                    <a:p>
                      <a:pPr algn="l" fontAlgn="b"/>
                      <a:r>
                        <a:rPr lang="fr-FR" sz="1000" b="0" i="0" u="none" strike="noStrike">
                          <a:effectLst/>
                          <a:latin typeface="Arial" panose="020B0604020202020204" pitchFamily="34" charset="0"/>
                        </a:rPr>
                        <a:t>Eglise</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a:noFill/>
                    </a:lnB>
                  </a:tcPr>
                </a:tc>
                <a:extLst>
                  <a:ext uri="{0D108BD9-81ED-4DB2-BD59-A6C34878D82A}">
                    <a16:rowId xmlns:a16="http://schemas.microsoft.com/office/drawing/2014/main" val="4240000519"/>
                  </a:ext>
                </a:extLst>
              </a:tr>
              <a:tr h="161925">
                <a:tc>
                  <a:txBody>
                    <a:bodyPr/>
                    <a:lstStyle/>
                    <a:p>
                      <a:pPr algn="l" fontAlgn="b"/>
                      <a:r>
                        <a:rPr lang="fr-FR" sz="1000" b="0" i="0" u="none" strike="noStrike">
                          <a:effectLst/>
                          <a:latin typeface="Arial" panose="020B0604020202020204" pitchFamily="34" charset="0"/>
                        </a:rPr>
                        <a:t>Médiathèque</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8 500 €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5 301 €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29 000 €</a:t>
                      </a:r>
                    </a:p>
                  </a:txBody>
                  <a:tcPr marL="0" marR="0" marT="0" marB="0" anchor="b">
                    <a:lnL>
                      <a:noFill/>
                    </a:lnL>
                    <a:lnR>
                      <a:noFill/>
                    </a:lnR>
                    <a:lnT>
                      <a:noFill/>
                    </a:lnT>
                    <a:lnB>
                      <a:noFill/>
                    </a:lnB>
                  </a:tcPr>
                </a:tc>
                <a:extLst>
                  <a:ext uri="{0D108BD9-81ED-4DB2-BD59-A6C34878D82A}">
                    <a16:rowId xmlns:a16="http://schemas.microsoft.com/office/drawing/2014/main" val="1763855632"/>
                  </a:ext>
                </a:extLst>
              </a:tr>
              <a:tr h="161925">
                <a:tc>
                  <a:txBody>
                    <a:bodyPr/>
                    <a:lstStyle/>
                    <a:p>
                      <a:pPr algn="l" fontAlgn="b"/>
                      <a:r>
                        <a:rPr lang="fr-FR" sz="1000" b="0" i="0" u="none" strike="noStrike" dirty="0">
                          <a:effectLst/>
                          <a:latin typeface="Arial" panose="020B0604020202020204" pitchFamily="34" charset="0"/>
                        </a:rPr>
                        <a:t>Participation Espace Artistique </a:t>
                      </a:r>
                      <a:r>
                        <a:rPr lang="fr-FR" sz="1000" b="0" i="0" u="none" strike="noStrike" dirty="0" err="1">
                          <a:effectLst/>
                          <a:latin typeface="Arial" panose="020B0604020202020204" pitchFamily="34" charset="0"/>
                        </a:rPr>
                        <a:t>Cdc</a:t>
                      </a:r>
                      <a:endParaRPr lang="fr-FR" sz="1000" b="0" i="0" u="none" strike="noStrike" dirty="0">
                        <a:effectLst/>
                        <a:latin typeface="Arial" panose="020B0604020202020204" pitchFamily="34" charset="0"/>
                      </a:endParaRP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60 000 €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753893984"/>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8 500 €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5 301 €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89 000 €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2381724603"/>
                  </a:ext>
                </a:extLst>
              </a:tr>
            </a:tbl>
          </a:graphicData>
        </a:graphic>
      </p:graphicFrame>
      <p:pic>
        <p:nvPicPr>
          <p:cNvPr id="7" name="Image 6">
            <a:extLst>
              <a:ext uri="{FF2B5EF4-FFF2-40B4-BE49-F238E27FC236}">
                <a16:creationId xmlns:a16="http://schemas.microsoft.com/office/drawing/2014/main" id="{39660188-A15B-43DD-BD61-0804EACFD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692" y="3726264"/>
            <a:ext cx="2201194" cy="1466319"/>
          </a:xfrm>
          <a:prstGeom prst="rect">
            <a:avLst/>
          </a:prstGeom>
        </p:spPr>
      </p:pic>
      <p:sp>
        <p:nvSpPr>
          <p:cNvPr id="9" name="ZoneTexte 8">
            <a:extLst>
              <a:ext uri="{FF2B5EF4-FFF2-40B4-BE49-F238E27FC236}">
                <a16:creationId xmlns:a16="http://schemas.microsoft.com/office/drawing/2014/main" id="{2CDA10F4-170E-40A7-A3C1-0E6873E8089F}"/>
              </a:ext>
            </a:extLst>
          </p:cNvPr>
          <p:cNvSpPr txBox="1"/>
          <p:nvPr/>
        </p:nvSpPr>
        <p:spPr>
          <a:xfrm>
            <a:off x="2717481" y="5213269"/>
            <a:ext cx="2472271" cy="276999"/>
          </a:xfrm>
          <a:prstGeom prst="rect">
            <a:avLst/>
          </a:prstGeom>
          <a:noFill/>
        </p:spPr>
        <p:txBody>
          <a:bodyPr wrap="square" rtlCol="0">
            <a:spAutoFit/>
          </a:bodyPr>
          <a:lstStyle/>
          <a:p>
            <a:r>
              <a:rPr lang="fr-FR" sz="1200" dirty="0"/>
              <a:t>Animation Médiathèque</a:t>
            </a:r>
          </a:p>
        </p:txBody>
      </p:sp>
      <p:pic>
        <p:nvPicPr>
          <p:cNvPr id="12" name="Image 11">
            <a:extLst>
              <a:ext uri="{FF2B5EF4-FFF2-40B4-BE49-F238E27FC236}">
                <a16:creationId xmlns:a16="http://schemas.microsoft.com/office/drawing/2014/main" id="{E8B2EDDB-D667-4503-ABBB-827AC22294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880"/>
          <a:stretch/>
        </p:blipFill>
        <p:spPr>
          <a:xfrm>
            <a:off x="7608168" y="3249794"/>
            <a:ext cx="3919283" cy="1466319"/>
          </a:xfrm>
          <a:prstGeom prst="rect">
            <a:avLst/>
          </a:prstGeom>
        </p:spPr>
      </p:pic>
      <p:pic>
        <p:nvPicPr>
          <p:cNvPr id="11" name="Image 10">
            <a:extLst>
              <a:ext uri="{FF2B5EF4-FFF2-40B4-BE49-F238E27FC236}">
                <a16:creationId xmlns:a16="http://schemas.microsoft.com/office/drawing/2014/main" id="{C3937B72-C92F-4336-8584-876719C7A7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82"/>
          <a:stretch/>
        </p:blipFill>
        <p:spPr>
          <a:xfrm>
            <a:off x="120372" y="4716113"/>
            <a:ext cx="2597109" cy="15932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r="70000" b="90000"/>
          </a:stretch>
        </a:blipFill>
        <a:effectLst/>
      </p:bgPr>
    </p:bg>
    <p:spTree>
      <p:nvGrpSpPr>
        <p:cNvPr id="1" name=""/>
        <p:cNvGrpSpPr/>
        <p:nvPr/>
      </p:nvGrpSpPr>
      <p:grpSpPr>
        <a:xfrm>
          <a:off x="0" y="0"/>
          <a:ext cx="0" cy="0"/>
          <a:chOff x="0" y="0"/>
          <a:chExt cx="0" cy="0"/>
        </a:xfrm>
      </p:grpSpPr>
      <p:sp>
        <p:nvSpPr>
          <p:cNvPr id="4" name="Rectangle 3"/>
          <p:cNvSpPr/>
          <p:nvPr/>
        </p:nvSpPr>
        <p:spPr>
          <a:xfrm>
            <a:off x="263352" y="860879"/>
            <a:ext cx="6400800" cy="3720249"/>
          </a:xfrm>
          <a:prstGeom prst="rect">
            <a:avLst/>
          </a:prstGeom>
        </p:spPr>
        <p:txBody>
          <a:bodyPr wrap="square">
            <a:spAutoFit/>
          </a:bodyPr>
          <a:lstStyle/>
          <a:p>
            <a:pPr>
              <a:lnSpc>
                <a:spcPct val="107000"/>
              </a:lnSpc>
            </a:pPr>
            <a:r>
              <a:rPr lang="fr-FR" sz="1350" b="1" dirty="0">
                <a:ea typeface="Times New Roman" panose="02020603050405020304" pitchFamily="18" charset="0"/>
                <a:cs typeface="Calibri" panose="020F0502020204030204" pitchFamily="34" charset="0"/>
              </a:rPr>
              <a:t>La création du parking derrière la Salle des fêtes</a:t>
            </a:r>
          </a:p>
          <a:p>
            <a:pPr>
              <a:lnSpc>
                <a:spcPct val="107000"/>
              </a:lnSpc>
            </a:pPr>
            <a:r>
              <a:rPr lang="fr-FR" sz="1350" dirty="0">
                <a:ea typeface="Times New Roman" panose="02020603050405020304" pitchFamily="18" charset="0"/>
                <a:cs typeface="Calibri" panose="020F0502020204030204" pitchFamily="34" charset="0"/>
              </a:rPr>
              <a:t>Les travaux ont été effectués en fin d’année 2020 et seront donc payés sur le budget 2021. Il est à noter qu’une subvention sur le produits des amendes de police a contribué au financement de ces travaux. </a:t>
            </a:r>
          </a:p>
          <a:p>
            <a:pPr>
              <a:lnSpc>
                <a:spcPct val="107000"/>
              </a:lnSpc>
            </a:pPr>
            <a:endParaRPr lang="fr-FR" sz="1350" b="1" dirty="0">
              <a:ea typeface="Times New Roman" panose="02020603050405020304" pitchFamily="18" charset="0"/>
              <a:cs typeface="Calibri" panose="020F0502020204030204" pitchFamily="34" charset="0"/>
            </a:endParaRPr>
          </a:p>
          <a:p>
            <a:pPr>
              <a:lnSpc>
                <a:spcPct val="107000"/>
              </a:lnSpc>
            </a:pPr>
            <a:r>
              <a:rPr lang="fr-FR" sz="1350" b="1" dirty="0">
                <a:ea typeface="Times New Roman" panose="02020603050405020304" pitchFamily="18" charset="0"/>
                <a:cs typeface="Calibri" panose="020F0502020204030204" pitchFamily="34" charset="0"/>
              </a:rPr>
              <a:t>Programme Voirie 2021:</a:t>
            </a:r>
            <a:endParaRPr lang="fr-FR" sz="1350" dirty="0">
              <a:ea typeface="Calibri" panose="020F0502020204030204" pitchFamily="34" charset="0"/>
              <a:cs typeface="Times New Roman" panose="02020603050405020304" pitchFamily="18" charset="0"/>
            </a:endParaRPr>
          </a:p>
          <a:p>
            <a:pPr marL="342900" indent="-342900">
              <a:lnSpc>
                <a:spcPct val="107000"/>
              </a:lnSpc>
              <a:buFont typeface="Times New Roman" panose="02020603050405020304" pitchFamily="18" charset="0"/>
              <a:buChar char="-"/>
              <a:tabLst>
                <a:tab pos="457200" algn="l"/>
              </a:tabLst>
            </a:pPr>
            <a:r>
              <a:rPr lang="fr-FR" sz="1350" dirty="0">
                <a:ea typeface="Calibri" panose="020F0502020204030204" pitchFamily="34" charset="0"/>
                <a:cs typeface="Times New Roman" panose="02020603050405020304" pitchFamily="18" charset="0"/>
              </a:rPr>
              <a:t>Arrachage des arbres et amélioration des stationnements sur la rue des Prunus</a:t>
            </a:r>
          </a:p>
          <a:p>
            <a:pPr marL="342900" indent="-342900">
              <a:lnSpc>
                <a:spcPct val="107000"/>
              </a:lnSpc>
              <a:buFont typeface="Times New Roman" panose="02020603050405020304" pitchFamily="18" charset="0"/>
              <a:buChar char="-"/>
              <a:tabLst>
                <a:tab pos="457200" algn="l"/>
              </a:tabLst>
            </a:pPr>
            <a:r>
              <a:rPr lang="fr-FR" sz="1350" dirty="0">
                <a:ea typeface="Calibri" panose="020F0502020204030204" pitchFamily="34" charset="0"/>
                <a:cs typeface="Times New Roman" panose="02020603050405020304" pitchFamily="18" charset="0"/>
              </a:rPr>
              <a:t>Aménagement d’un accès sur le lotissement « Les hauts de la Princière »</a:t>
            </a:r>
          </a:p>
          <a:p>
            <a:pPr marL="342900" indent="-342900">
              <a:lnSpc>
                <a:spcPct val="107000"/>
              </a:lnSpc>
              <a:buFont typeface="Times New Roman" panose="02020603050405020304" pitchFamily="18" charset="0"/>
              <a:buChar char="-"/>
              <a:tabLst>
                <a:tab pos="457200" algn="l"/>
              </a:tabLst>
            </a:pPr>
            <a:r>
              <a:rPr lang="fr-FR" sz="1350" dirty="0">
                <a:ea typeface="Times New Roman" panose="02020603050405020304" pitchFamily="18" charset="0"/>
                <a:cs typeface="Calibri" panose="020F0502020204030204" pitchFamily="34" charset="0"/>
              </a:rPr>
              <a:t>Restes à payer de 2019: </a:t>
            </a:r>
            <a:r>
              <a:rPr lang="fr-FR" sz="1350" dirty="0">
                <a:ea typeface="Calibri" panose="020F0502020204030204" pitchFamily="34" charset="0"/>
                <a:cs typeface="Times New Roman" panose="02020603050405020304" pitchFamily="18" charset="0"/>
              </a:rPr>
              <a:t>Travaux route de Malicorne</a:t>
            </a:r>
          </a:p>
          <a:p>
            <a:pPr marL="342900" indent="-342900">
              <a:lnSpc>
                <a:spcPct val="107000"/>
              </a:lnSpc>
              <a:buFont typeface="Times New Roman" panose="02020603050405020304" pitchFamily="18" charset="0"/>
              <a:buChar char="-"/>
              <a:tabLst>
                <a:tab pos="457200" algn="l"/>
              </a:tabLst>
            </a:pPr>
            <a:r>
              <a:rPr lang="fr-FR" sz="1350" dirty="0">
                <a:ea typeface="Calibri" panose="020F0502020204030204" pitchFamily="34" charset="0"/>
                <a:cs typeface="Times New Roman" panose="02020603050405020304" pitchFamily="18" charset="0"/>
              </a:rPr>
              <a:t>Modification du stationnement à l’extrémité de la Grande rue</a:t>
            </a:r>
          </a:p>
          <a:p>
            <a:pPr marL="342900" indent="-342900">
              <a:lnSpc>
                <a:spcPct val="107000"/>
              </a:lnSpc>
              <a:buFont typeface="Times New Roman" panose="02020603050405020304" pitchFamily="18" charset="0"/>
              <a:buChar char="-"/>
              <a:tabLst>
                <a:tab pos="457200" algn="l"/>
              </a:tabLst>
            </a:pPr>
            <a:r>
              <a:rPr lang="fr-FR" sz="1350" dirty="0">
                <a:ea typeface="Calibri" panose="020F0502020204030204" pitchFamily="34" charset="0"/>
                <a:cs typeface="Times New Roman" panose="02020603050405020304" pitchFamily="18" charset="0"/>
              </a:rPr>
              <a:t>Création d’une « Piste douce » sur la Route du Mans</a:t>
            </a:r>
          </a:p>
          <a:p>
            <a:pPr marL="342900" indent="-342900">
              <a:lnSpc>
                <a:spcPct val="107000"/>
              </a:lnSpc>
              <a:buFont typeface="Times New Roman" panose="02020603050405020304" pitchFamily="18" charset="0"/>
              <a:buChar char="-"/>
              <a:tabLst>
                <a:tab pos="457200" algn="l"/>
              </a:tabLst>
            </a:pPr>
            <a:r>
              <a:rPr lang="fr-FR" sz="1350" dirty="0">
                <a:ea typeface="Calibri" panose="020F0502020204030204" pitchFamily="34" charset="0"/>
                <a:cs typeface="Times New Roman" panose="02020603050405020304" pitchFamily="18" charset="0"/>
              </a:rPr>
              <a:t>Rénovation du rond-point rue du 11 Novembre</a:t>
            </a:r>
          </a:p>
          <a:p>
            <a:r>
              <a:rPr lang="fr-FR" sz="1350" dirty="0">
                <a:ea typeface="Times New Roman" panose="02020603050405020304" pitchFamily="18" charset="0"/>
              </a:rPr>
              <a:t>+ diverses réfections de trottoirs, réparation chaussée, purges de racines…</a:t>
            </a:r>
          </a:p>
          <a:p>
            <a:endParaRPr lang="fr-FR" sz="1350" dirty="0">
              <a:ea typeface="Times New Roman" panose="02020603050405020304" pitchFamily="18" charset="0"/>
            </a:endParaRPr>
          </a:p>
          <a:p>
            <a:r>
              <a:rPr lang="fr-FR" sz="1350" dirty="0">
                <a:ea typeface="Times New Roman" panose="02020603050405020304" pitchFamily="18" charset="0"/>
              </a:rPr>
              <a:t>Des subventions au titre du produit des amendes de police seront demandées pour l’amélioration de la sécurité et de la circulation routière en agglomération. </a:t>
            </a:r>
          </a:p>
        </p:txBody>
      </p:sp>
      <p:sp>
        <p:nvSpPr>
          <p:cNvPr id="5" name="ZoneTexte 4"/>
          <p:cNvSpPr txBox="1"/>
          <p:nvPr/>
        </p:nvSpPr>
        <p:spPr>
          <a:xfrm>
            <a:off x="263352" y="4834858"/>
            <a:ext cx="3749053" cy="1384995"/>
          </a:xfrm>
          <a:prstGeom prst="rect">
            <a:avLst/>
          </a:prstGeom>
          <a:noFill/>
        </p:spPr>
        <p:txBody>
          <a:bodyPr wrap="square" rtlCol="0">
            <a:spAutoFit/>
          </a:bodyPr>
          <a:lstStyle/>
          <a:p>
            <a:r>
              <a:rPr lang="fr-FR" sz="1350" b="1" dirty="0"/>
              <a:t>Déploiement Fibre Optique: </a:t>
            </a:r>
          </a:p>
          <a:p>
            <a:r>
              <a:rPr lang="fr-FR" sz="1350" dirty="0"/>
              <a:t>Convention avec Sarthe Numérique pour une participation de la commune au déploiement de la fibre optique participation de 49 104€ versée sur l’exercice 2020.</a:t>
            </a:r>
          </a:p>
          <a:p>
            <a:r>
              <a:rPr lang="fr-FR" sz="1350" dirty="0"/>
              <a:t>Objectif Commercialisation en 2022</a:t>
            </a:r>
          </a:p>
        </p:txBody>
      </p:sp>
      <p:sp>
        <p:nvSpPr>
          <p:cNvPr id="10" name="Espace réservé de la date 9"/>
          <p:cNvSpPr>
            <a:spLocks noGrp="1"/>
          </p:cNvSpPr>
          <p:nvPr>
            <p:ph type="dt" sz="half" idx="10"/>
          </p:nvPr>
        </p:nvSpPr>
        <p:spPr/>
        <p:txBody>
          <a:bodyPr/>
          <a:lstStyle/>
          <a:p>
            <a:r>
              <a:rPr lang="fr-FR"/>
              <a:t>16/02/2021</a:t>
            </a:r>
          </a:p>
        </p:txBody>
      </p:sp>
      <p:sp>
        <p:nvSpPr>
          <p:cNvPr id="3" name="Espace réservé du pied de page 2"/>
          <p:cNvSpPr>
            <a:spLocks noGrp="1"/>
          </p:cNvSpPr>
          <p:nvPr>
            <p:ph type="ftr" sz="quarter" idx="11"/>
          </p:nvPr>
        </p:nvSpPr>
        <p:spPr/>
        <p:txBody>
          <a:bodyPr/>
          <a:lstStyle/>
          <a:p>
            <a:r>
              <a:rPr lang="fr-FR"/>
              <a:t>DEBAT ORIENTATION BUDGETAIRE 2021</a:t>
            </a:r>
          </a:p>
        </p:txBody>
      </p:sp>
      <p:sp>
        <p:nvSpPr>
          <p:cNvPr id="6" name="Espace réservé du numéro de diapositive 5"/>
          <p:cNvSpPr>
            <a:spLocks noGrp="1"/>
          </p:cNvSpPr>
          <p:nvPr>
            <p:ph type="sldNum" sz="quarter" idx="12"/>
          </p:nvPr>
        </p:nvSpPr>
        <p:spPr/>
        <p:txBody>
          <a:bodyPr/>
          <a:lstStyle/>
          <a:p>
            <a:fld id="{3CB182BC-7300-42D2-879F-995CD2C84297}" type="slidenum">
              <a:rPr lang="fr-FR" smtClean="0"/>
              <a:pPr/>
              <a:t>9</a:t>
            </a:fld>
            <a:endParaRPr lang="fr-FR" dirty="0"/>
          </a:p>
        </p:txBody>
      </p:sp>
      <p:sp>
        <p:nvSpPr>
          <p:cNvPr id="11" name="Titre 1"/>
          <p:cNvSpPr txBox="1">
            <a:spLocks/>
          </p:cNvSpPr>
          <p:nvPr/>
        </p:nvSpPr>
        <p:spPr>
          <a:xfrm>
            <a:off x="3719736" y="21657"/>
            <a:ext cx="8162354" cy="671039"/>
          </a:xfrm>
          <a:prstGeom prst="rect">
            <a:avLst/>
          </a:prstGeom>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fr-FR" sz="2000" b="1" dirty="0">
                <a:latin typeface="Segoe UI" panose="020B0502040204020203" pitchFamily="34" charset="0"/>
                <a:cs typeface="Segoe UI" panose="020B0502040204020203" pitchFamily="34" charset="0"/>
              </a:rPr>
              <a:t>DOB 2021: Voirie</a:t>
            </a:r>
          </a:p>
        </p:txBody>
      </p:sp>
      <p:pic>
        <p:nvPicPr>
          <p:cNvPr id="1026" name="Picture 2">
            <a:extLst>
              <a:ext uri="{FF2B5EF4-FFF2-40B4-BE49-F238E27FC236}">
                <a16:creationId xmlns:a16="http://schemas.microsoft.com/office/drawing/2014/main" id="{D030401F-568B-453B-884E-7AB65F05E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126166"/>
            <a:ext cx="3598385" cy="2698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08168" y="3861048"/>
            <a:ext cx="2399928" cy="276999"/>
          </a:xfrm>
          <a:prstGeom prst="rect">
            <a:avLst/>
          </a:prstGeom>
        </p:spPr>
        <p:txBody>
          <a:bodyPr wrap="square">
            <a:spAutoFit/>
          </a:bodyPr>
          <a:lstStyle/>
          <a:p>
            <a:r>
              <a:rPr lang="fr-FR" sz="1200" dirty="0"/>
              <a:t>Parking Cour des Miracles</a:t>
            </a:r>
          </a:p>
        </p:txBody>
      </p:sp>
      <p:graphicFrame>
        <p:nvGraphicFramePr>
          <p:cNvPr id="8" name="Tableau 7"/>
          <p:cNvGraphicFramePr>
            <a:graphicFrameLocks noGrp="1"/>
          </p:cNvGraphicFramePr>
          <p:nvPr>
            <p:extLst>
              <p:ext uri="{D42A27DB-BD31-4B8C-83A1-F6EECF244321}">
                <p14:modId xmlns:p14="http://schemas.microsoft.com/office/powerpoint/2010/main" val="3177558720"/>
              </p:ext>
            </p:extLst>
          </p:nvPr>
        </p:nvGraphicFramePr>
        <p:xfrm>
          <a:off x="4943872" y="4581128"/>
          <a:ext cx="6845300" cy="1457325"/>
        </p:xfrm>
        <a:graphic>
          <a:graphicData uri="http://schemas.openxmlformats.org/drawingml/2006/table">
            <a:tbl>
              <a:tblPr/>
              <a:tblGrid>
                <a:gridCol w="2388559">
                  <a:extLst>
                    <a:ext uri="{9D8B030D-6E8A-4147-A177-3AD203B41FA5}">
                      <a16:colId xmlns:a16="http://schemas.microsoft.com/office/drawing/2014/main" val="3359096349"/>
                    </a:ext>
                  </a:extLst>
                </a:gridCol>
                <a:gridCol w="1246619">
                  <a:extLst>
                    <a:ext uri="{9D8B030D-6E8A-4147-A177-3AD203B41FA5}">
                      <a16:colId xmlns:a16="http://schemas.microsoft.com/office/drawing/2014/main" val="3879209539"/>
                    </a:ext>
                  </a:extLst>
                </a:gridCol>
                <a:gridCol w="1827105">
                  <a:extLst>
                    <a:ext uri="{9D8B030D-6E8A-4147-A177-3AD203B41FA5}">
                      <a16:colId xmlns:a16="http://schemas.microsoft.com/office/drawing/2014/main" val="1147478493"/>
                    </a:ext>
                  </a:extLst>
                </a:gridCol>
                <a:gridCol w="1383017">
                  <a:extLst>
                    <a:ext uri="{9D8B030D-6E8A-4147-A177-3AD203B41FA5}">
                      <a16:colId xmlns:a16="http://schemas.microsoft.com/office/drawing/2014/main" val="2937512349"/>
                    </a:ext>
                  </a:extLst>
                </a:gridCol>
              </a:tblGrid>
              <a:tr h="161925">
                <a:tc>
                  <a:txBody>
                    <a:bodyPr/>
                    <a:lstStyle/>
                    <a:p>
                      <a:pPr algn="l" fontAlgn="ctr"/>
                      <a:endParaRPr lang="fr-FR" sz="10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BP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Réalisations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dirty="0">
                          <a:solidFill>
                            <a:srgbClr val="000000"/>
                          </a:solidFill>
                          <a:effectLst/>
                          <a:latin typeface="Arial" panose="020B0604020202020204" pitchFamily="34" charset="0"/>
                        </a:rPr>
                        <a:t>DOB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830722584"/>
                  </a:ext>
                </a:extLst>
              </a:tr>
              <a:tr h="161925">
                <a:tc>
                  <a:txBody>
                    <a:bodyPr/>
                    <a:lstStyle/>
                    <a:p>
                      <a:pPr algn="l" fontAlgn="b"/>
                      <a:r>
                        <a:rPr lang="fr-FR" sz="1000" b="1" i="0" u="none" strike="noStrike">
                          <a:solidFill>
                            <a:srgbClr val="000000"/>
                          </a:solidFill>
                          <a:effectLst/>
                          <a:latin typeface="Arial" panose="020B0604020202020204" pitchFamily="34" charset="0"/>
                        </a:rPr>
                        <a:t>Voirie et réseaux divers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57 812 €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19 509 €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fr-FR" sz="1000" b="1" i="0" u="none" strike="noStrike">
                          <a:solidFill>
                            <a:srgbClr val="000000"/>
                          </a:solidFill>
                          <a:effectLst/>
                          <a:latin typeface="Arial" panose="020B0604020202020204" pitchFamily="34" charset="0"/>
                        </a:rPr>
                        <a:t>132 702 €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4232229741"/>
                  </a:ext>
                </a:extLst>
              </a:tr>
              <a:tr h="161925">
                <a:tc>
                  <a:txBody>
                    <a:bodyPr/>
                    <a:lstStyle/>
                    <a:p>
                      <a:pPr algn="l" fontAlgn="b"/>
                      <a:r>
                        <a:rPr lang="fr-FR" sz="1000" b="0" i="0" u="none" strike="noStrike">
                          <a:effectLst/>
                          <a:latin typeface="Arial" panose="020B0604020202020204" pitchFamily="34" charset="0"/>
                        </a:rPr>
                        <a:t>Aménagement Centre Ville</a:t>
                      </a:r>
                    </a:p>
                  </a:txBody>
                  <a:tcPr marL="11430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1000" b="0" i="0" u="none" strike="noStrike">
                          <a:effectLst/>
                          <a:latin typeface="Arial" panose="020B0604020202020204" pitchFamily="34" charset="0"/>
                        </a:rPr>
                        <a:t>2 500 €</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126064214"/>
                  </a:ext>
                </a:extLst>
              </a:tr>
              <a:tr h="161925">
                <a:tc>
                  <a:txBody>
                    <a:bodyPr/>
                    <a:lstStyle/>
                    <a:p>
                      <a:pPr algn="l" fontAlgn="b"/>
                      <a:r>
                        <a:rPr lang="fr-FR" sz="1000" b="0" i="0" u="none" strike="noStrike">
                          <a:effectLst/>
                          <a:latin typeface="Arial" panose="020B0604020202020204" pitchFamily="34" charset="0"/>
                        </a:rPr>
                        <a:t>Aménagement Route des Epinettes</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10 000 €</a:t>
                      </a:r>
                    </a:p>
                  </a:txBody>
                  <a:tcPr marL="0" marR="0" marT="0" marB="0" anchor="b">
                    <a:lnL>
                      <a:noFill/>
                    </a:lnL>
                    <a:lnR>
                      <a:noFill/>
                    </a:lnR>
                    <a:lnT>
                      <a:noFill/>
                    </a:lnT>
                    <a:lnB>
                      <a:noFill/>
                    </a:lnB>
                  </a:tcPr>
                </a:tc>
                <a:extLst>
                  <a:ext uri="{0D108BD9-81ED-4DB2-BD59-A6C34878D82A}">
                    <a16:rowId xmlns:a16="http://schemas.microsoft.com/office/drawing/2014/main" val="214906571"/>
                  </a:ext>
                </a:extLst>
              </a:tr>
              <a:tr h="161925">
                <a:tc>
                  <a:txBody>
                    <a:bodyPr/>
                    <a:lstStyle/>
                    <a:p>
                      <a:pPr algn="l" fontAlgn="b"/>
                      <a:r>
                        <a:rPr lang="fr-FR" sz="1000" b="0" i="0" u="none" strike="noStrike">
                          <a:effectLst/>
                          <a:latin typeface="Arial" panose="020B0604020202020204" pitchFamily="34" charset="0"/>
                        </a:rPr>
                        <a:t>Aménagement rue des Courtils / EP</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4 620 €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a:noFill/>
                    </a:lnB>
                  </a:tcPr>
                </a:tc>
                <a:extLst>
                  <a:ext uri="{0D108BD9-81ED-4DB2-BD59-A6C34878D82A}">
                    <a16:rowId xmlns:a16="http://schemas.microsoft.com/office/drawing/2014/main" val="2861169978"/>
                  </a:ext>
                </a:extLst>
              </a:tr>
              <a:tr h="161925">
                <a:tc>
                  <a:txBody>
                    <a:bodyPr/>
                    <a:lstStyle/>
                    <a:p>
                      <a:pPr algn="l" fontAlgn="b"/>
                      <a:r>
                        <a:rPr lang="fr-FR" sz="1000" b="0" i="0" u="none" strike="noStrike">
                          <a:effectLst/>
                          <a:latin typeface="Arial" panose="020B0604020202020204" pitchFamily="34" charset="0"/>
                        </a:rPr>
                        <a:t>Enfouissement</a:t>
                      </a:r>
                    </a:p>
                  </a:txBody>
                  <a:tcPr marL="11430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0 €</a:t>
                      </a:r>
                    </a:p>
                  </a:txBody>
                  <a:tcPr marL="0" marR="0" marT="0" marB="0" anchor="b">
                    <a:lnL>
                      <a:noFill/>
                    </a:lnL>
                    <a:lnR>
                      <a:noFill/>
                    </a:lnR>
                    <a:lnT>
                      <a:noFill/>
                    </a:lnT>
                    <a:lnB>
                      <a:noFill/>
                    </a:lnB>
                  </a:tcPr>
                </a:tc>
                <a:extLst>
                  <a:ext uri="{0D108BD9-81ED-4DB2-BD59-A6C34878D82A}">
                    <a16:rowId xmlns:a16="http://schemas.microsoft.com/office/drawing/2014/main" val="1911300620"/>
                  </a:ext>
                </a:extLst>
              </a:tr>
              <a:tr h="161925">
                <a:tc>
                  <a:txBody>
                    <a:bodyPr/>
                    <a:lstStyle/>
                    <a:p>
                      <a:pPr algn="l" fontAlgn="b"/>
                      <a:r>
                        <a:rPr lang="fr-FR" sz="1000" b="0" i="0" u="none" strike="noStrike">
                          <a:effectLst/>
                          <a:latin typeface="Arial" panose="020B0604020202020204" pitchFamily="34" charset="0"/>
                        </a:rPr>
                        <a:t>Signalisation</a:t>
                      </a:r>
                    </a:p>
                  </a:txBody>
                  <a:tcPr marL="11430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12 137 €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4 616 €</a:t>
                      </a:r>
                    </a:p>
                  </a:txBody>
                  <a:tcPr marL="0" marR="0" marT="0" marB="0" anchor="b">
                    <a:lnL>
                      <a:noFill/>
                    </a:lnL>
                    <a:lnR>
                      <a:noFill/>
                    </a:lnR>
                    <a:lnT>
                      <a:noFill/>
                    </a:lnT>
                    <a:lnB>
                      <a:noFill/>
                    </a:lnB>
                  </a:tcPr>
                </a:tc>
                <a:tc>
                  <a:txBody>
                    <a:bodyPr/>
                    <a:lstStyle/>
                    <a:p>
                      <a:pPr algn="r" fontAlgn="b"/>
                      <a:r>
                        <a:rPr lang="fr-FR" sz="1000" b="0" i="0" u="none" strike="noStrike">
                          <a:effectLst/>
                          <a:latin typeface="Arial" panose="020B0604020202020204" pitchFamily="34" charset="0"/>
                        </a:rPr>
                        <a:t>7 556 €</a:t>
                      </a:r>
                    </a:p>
                  </a:txBody>
                  <a:tcPr marL="0" marR="0" marT="0" marB="0" anchor="b">
                    <a:lnL>
                      <a:noFill/>
                    </a:lnL>
                    <a:lnR>
                      <a:noFill/>
                    </a:lnR>
                    <a:lnT>
                      <a:noFill/>
                    </a:lnT>
                    <a:lnB>
                      <a:noFill/>
                    </a:lnB>
                  </a:tcPr>
                </a:tc>
                <a:extLst>
                  <a:ext uri="{0D108BD9-81ED-4DB2-BD59-A6C34878D82A}">
                    <a16:rowId xmlns:a16="http://schemas.microsoft.com/office/drawing/2014/main" val="1213939312"/>
                  </a:ext>
                </a:extLst>
              </a:tr>
              <a:tr h="161925">
                <a:tc>
                  <a:txBody>
                    <a:bodyPr/>
                    <a:lstStyle/>
                    <a:p>
                      <a:pPr algn="l" fontAlgn="b"/>
                      <a:r>
                        <a:rPr lang="fr-FR" sz="1000" b="0" i="0" u="none" strike="noStrike">
                          <a:effectLst/>
                          <a:latin typeface="Arial" panose="020B0604020202020204" pitchFamily="34" charset="0"/>
                        </a:rPr>
                        <a:t>Travaux de voirie</a:t>
                      </a:r>
                    </a:p>
                  </a:txBody>
                  <a:tcPr marL="11430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45 675 €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10 272 €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fr-FR" sz="1000" b="0" i="0" u="none" strike="noStrike">
                          <a:effectLst/>
                          <a:latin typeface="Arial" panose="020B0604020202020204" pitchFamily="34" charset="0"/>
                        </a:rPr>
                        <a:t>112 646 €</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267988733"/>
                  </a:ext>
                </a:extLst>
              </a:tr>
              <a:tr h="161925">
                <a:tc>
                  <a:txBody>
                    <a:bodyPr/>
                    <a:lstStyle/>
                    <a:p>
                      <a:pPr algn="l" fontAlgn="b"/>
                      <a:r>
                        <a:rPr lang="fr-FR" sz="1000" b="1" i="0" u="none" strike="noStrike">
                          <a:solidFill>
                            <a:srgbClr val="000000"/>
                          </a:solidFill>
                          <a:effectLst/>
                          <a:latin typeface="Arial" panose="020B0604020202020204" pitchFamily="34" charset="0"/>
                        </a:rPr>
                        <a:t>Total général</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57 812 €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a:solidFill>
                            <a:srgbClr val="000000"/>
                          </a:solidFill>
                          <a:effectLst/>
                          <a:latin typeface="Arial" panose="020B0604020202020204" pitchFamily="34" charset="0"/>
                        </a:rPr>
                        <a:t>19 509 €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fr-FR" sz="1000" b="1" i="0" u="none" strike="noStrike" dirty="0">
                          <a:solidFill>
                            <a:srgbClr val="000000"/>
                          </a:solidFill>
                          <a:effectLst/>
                          <a:latin typeface="Arial" panose="020B0604020202020204" pitchFamily="34" charset="0"/>
                        </a:rPr>
                        <a:t>132 702 €</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3479064065"/>
                  </a:ext>
                </a:extLst>
              </a:tr>
            </a:tbl>
          </a:graphicData>
        </a:graphic>
      </p:graphicFrame>
    </p:spTree>
    <p:extLst>
      <p:ext uri="{BB962C8B-B14F-4D97-AF65-F5344CB8AC3E}">
        <p14:creationId xmlns:p14="http://schemas.microsoft.com/office/powerpoint/2010/main" val="4255557173"/>
      </p:ext>
    </p:extLst>
  </p:cSld>
  <p:clrMapOvr>
    <a:masterClrMapping/>
  </p:clrMapOvr>
</p:sld>
</file>

<file path=ppt/theme/theme1.xml><?xml version="1.0" encoding="utf-8"?>
<a:theme xmlns:a="http://schemas.openxmlformats.org/drawingml/2006/main" name="Rétrospective">
  <a:themeElements>
    <a:clrScheme name="Personnalisé 5">
      <a:dk1>
        <a:sysClr val="windowText" lastClr="000000"/>
      </a:dk1>
      <a:lt1>
        <a:sysClr val="window" lastClr="FFFFFF"/>
      </a:lt1>
      <a:dk2>
        <a:srgbClr val="373545"/>
      </a:dk2>
      <a:lt2>
        <a:srgbClr val="CEDBE6"/>
      </a:lt2>
      <a:accent1>
        <a:srgbClr val="00B050"/>
      </a:accent1>
      <a:accent2>
        <a:srgbClr val="0070C0"/>
      </a:accent2>
      <a:accent3>
        <a:srgbClr val="75BDA7"/>
      </a:accent3>
      <a:accent4>
        <a:srgbClr val="7A8C8E"/>
      </a:accent4>
      <a:accent5>
        <a:srgbClr val="84ACB6"/>
      </a:accent5>
      <a:accent6>
        <a:srgbClr val="2683C6"/>
      </a:accent6>
      <a:hlink>
        <a:srgbClr val="6B9F25"/>
      </a:hlink>
      <a:folHlink>
        <a:srgbClr val="9F6715"/>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14131</TotalTime>
  <Words>5867</Words>
  <Application>Microsoft Office PowerPoint</Application>
  <PresentationFormat>Grand écran</PresentationFormat>
  <Paragraphs>1100</Paragraphs>
  <Slides>24</Slides>
  <Notes>5</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4" baseType="lpstr">
      <vt:lpstr>Arial</vt:lpstr>
      <vt:lpstr>Calibri</vt:lpstr>
      <vt:lpstr>Calibri Light</vt:lpstr>
      <vt:lpstr>Century Schoolbook</vt:lpstr>
      <vt:lpstr>Comic Sans MS</vt:lpstr>
      <vt:lpstr>Segoe UI</vt:lpstr>
      <vt:lpstr>Times New Roman</vt:lpstr>
      <vt:lpstr>Wingdings</vt:lpstr>
      <vt:lpstr>Rétrospective</vt:lpstr>
      <vt:lpstr>Feuille de calcul</vt:lpstr>
      <vt:lpstr>Débat d’orientation Budgétaire  La Suze sur Sarthe 2021</vt:lpstr>
      <vt:lpstr>DOB 2021: Action sociale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Valued Acer Customer</dc:creator>
  <cp:lastModifiedBy>Jezabel Meche</cp:lastModifiedBy>
  <cp:revision>1497</cp:revision>
  <cp:lastPrinted>2021-02-08T15:37:44Z</cp:lastPrinted>
  <dcterms:created xsi:type="dcterms:W3CDTF">2013-02-06T16:28:17Z</dcterms:created>
  <dcterms:modified xsi:type="dcterms:W3CDTF">2021-02-18T17:31:08Z</dcterms:modified>
</cp:coreProperties>
</file>